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434" r:id="rId3"/>
    <p:sldId id="435" r:id="rId4"/>
    <p:sldId id="448" r:id="rId5"/>
    <p:sldId id="484" r:id="rId6"/>
    <p:sldId id="478" r:id="rId7"/>
    <p:sldId id="480" r:id="rId8"/>
    <p:sldId id="481" r:id="rId9"/>
    <p:sldId id="471" r:id="rId10"/>
    <p:sldId id="472" r:id="rId11"/>
    <p:sldId id="473" r:id="rId12"/>
    <p:sldId id="474" r:id="rId13"/>
    <p:sldId id="455" r:id="rId14"/>
    <p:sldId id="470" r:id="rId15"/>
    <p:sldId id="479" r:id="rId16"/>
    <p:sldId id="447" r:id="rId17"/>
    <p:sldId id="457" r:id="rId18"/>
    <p:sldId id="461" r:id="rId19"/>
    <p:sldId id="482" r:id="rId20"/>
    <p:sldId id="477" r:id="rId21"/>
    <p:sldId id="475" r:id="rId22"/>
    <p:sldId id="462" r:id="rId23"/>
    <p:sldId id="458" r:id="rId24"/>
    <p:sldId id="439" r:id="rId25"/>
    <p:sldId id="440" r:id="rId26"/>
    <p:sldId id="436" r:id="rId27"/>
    <p:sldId id="486" r:id="rId28"/>
    <p:sldId id="437" r:id="rId29"/>
    <p:sldId id="438" r:id="rId30"/>
    <p:sldId id="489" r:id="rId31"/>
    <p:sldId id="463" r:id="rId32"/>
    <p:sldId id="441" r:id="rId33"/>
    <p:sldId id="442" r:id="rId34"/>
    <p:sldId id="444" r:id="rId35"/>
    <p:sldId id="443" r:id="rId36"/>
    <p:sldId id="445" r:id="rId37"/>
    <p:sldId id="446" r:id="rId38"/>
    <p:sldId id="456" r:id="rId39"/>
    <p:sldId id="449" r:id="rId40"/>
    <p:sldId id="450" r:id="rId41"/>
    <p:sldId id="451" r:id="rId42"/>
    <p:sldId id="452" r:id="rId43"/>
    <p:sldId id="453" r:id="rId44"/>
    <p:sldId id="454" r:id="rId45"/>
    <p:sldId id="483" r:id="rId46"/>
    <p:sldId id="459" r:id="rId47"/>
    <p:sldId id="464" r:id="rId48"/>
    <p:sldId id="467" r:id="rId49"/>
    <p:sldId id="468" r:id="rId50"/>
    <p:sldId id="465" r:id="rId51"/>
    <p:sldId id="485" r:id="rId52"/>
    <p:sldId id="487" r:id="rId53"/>
    <p:sldId id="488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36DFD-39C0-4AA5-BBFF-3E3833D3E855}" type="datetimeFigureOut">
              <a:rPr lang="en-IN" smtClean="0"/>
              <a:t>06-08-2026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7255A-33A5-46CF-AD27-B71B34FA1E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3265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97255A-33A5-46CF-AD27-B71B34FA1EF6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374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32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04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77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0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453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96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02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65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83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33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98847-B2AA-402F-BF0D-CBF135AB5472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8F274-3920-4079-9BAE-D1F6A05FA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6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A434B1-6101-59FF-2952-B624585940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52" y="294640"/>
            <a:ext cx="10666008" cy="624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35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A9BFA4-0C23-1947-481F-07C4B99DB157}"/>
              </a:ext>
            </a:extLst>
          </p:cNvPr>
          <p:cNvSpPr txBox="1"/>
          <p:nvPr/>
        </p:nvSpPr>
        <p:spPr>
          <a:xfrm>
            <a:off x="270165" y="218209"/>
            <a:ext cx="1141960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Find the missing term in the series given below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71, 83, 131, 323, 1091, ?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4163     B 4612      C 3183     D 3072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F108B2-1FE9-C88F-04A3-ADC6CB914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39" y="3224058"/>
            <a:ext cx="4902471" cy="315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91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151C-B2D0-CEDC-F4B1-7F09B3723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373" y="365125"/>
            <a:ext cx="10865427" cy="226377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Find the missing term in the series given below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100,  126,  230,  438, 1270,  ?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4598          B 3238         C 5598        D 3328</a:t>
            </a:r>
            <a:endParaRPr lang="en-IN" sz="28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D02940-7867-08A7-8556-FF06F130A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086" y="3088593"/>
            <a:ext cx="5952343" cy="331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80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A8EF5A-7419-84F9-CC8A-F25969980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96" y="322351"/>
            <a:ext cx="10143774" cy="480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65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834D2B-A656-D3B1-8170-5AA87C872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76" y="304633"/>
            <a:ext cx="10020612" cy="537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41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B6C84-8AE6-8975-3FCB-51C29BBFD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95" y="401104"/>
            <a:ext cx="7658151" cy="278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17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D7A2C-F9D5-1212-15E5-A638CB10E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83" y="714376"/>
            <a:ext cx="10113247" cy="267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64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453792-071E-D8E7-5126-11AB881B3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48" y="490410"/>
            <a:ext cx="6586989" cy="302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8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BE8283-275D-A38D-9E0C-2378EFCF2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83" y="385621"/>
            <a:ext cx="11258264" cy="308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46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84E025-9B86-6173-2915-B0A2697A5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50" y="345390"/>
            <a:ext cx="5918867" cy="361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08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5975E3-0544-08A5-7959-B94D1788E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54" y="400050"/>
            <a:ext cx="8661023" cy="372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19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EB0634-C308-D441-8195-E34707C4F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369" y="314816"/>
            <a:ext cx="5766188" cy="397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96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78F46-C8EC-FCF8-E691-3ABA02082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89" y="452462"/>
            <a:ext cx="11711421" cy="3101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8B6496-3ED1-E8E9-519E-427C37CCF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89" y="3666396"/>
            <a:ext cx="7493810" cy="267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15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E76ECE-5E43-F8C8-FF74-903EFD31D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48" y="418987"/>
            <a:ext cx="11175891" cy="258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46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D65AB9-16F9-2898-EB78-35267FB3E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20" y="171450"/>
            <a:ext cx="11801705" cy="2371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EB8D4D-A1CF-A9A6-B0CF-4F8B1DFB4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89" y="3666396"/>
            <a:ext cx="7493810" cy="267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28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D675F1-8DB0-0EBF-25BB-43CEBF335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96" y="297310"/>
            <a:ext cx="8447043" cy="612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825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42C6A9-D6A2-1B01-2EC0-C157A8FF9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19" y="537358"/>
            <a:ext cx="6316744" cy="522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74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78BEBF-1885-E035-C541-F29E81040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46" y="443617"/>
            <a:ext cx="5590853" cy="470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85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B3F317-4636-2EBA-843A-9AB8865AC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75" y="252143"/>
            <a:ext cx="11664079" cy="55628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36A000-B5F0-FBF3-7599-B7FC53D94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15" y="2089633"/>
            <a:ext cx="7493810" cy="267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17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6E2AFD-5B43-A2F7-609D-F89E94B3B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32" y="328613"/>
            <a:ext cx="11548556" cy="25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67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1526D3-A6F5-1BE2-AF37-8E76D3A2D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92" y="314205"/>
            <a:ext cx="10866618" cy="262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29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06A12C-5610-80D5-65EE-CF9B5A369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37" y="513564"/>
            <a:ext cx="11631067" cy="463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88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C029AC-A927-CF60-345A-47ADD7B47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23" y="475719"/>
            <a:ext cx="11633126" cy="528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87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5C43E-A57F-BA58-02E2-2B9D75EA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D10D4B-6B9A-E427-7191-B43839717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95" y="145194"/>
            <a:ext cx="11786936" cy="455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295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8C93F8-4A47-16AF-71BF-D1E8B9E35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58" y="425228"/>
            <a:ext cx="6268260" cy="565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72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52C32-B94D-CD9C-DD28-D89D9C35C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365125"/>
            <a:ext cx="11710555" cy="3562639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“Of a trip to Charleston in 1929 to photograph the city’s Black community, she wrote, it is exceedingly difficult to get the studies in which I am interested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here.But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from the forty nine images of the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Owenbys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in the University of Oregon archives, it’s clear that Ulmann found a bond of sympathy with the family, sitting for Ulmann took time.”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89      B 96     C 85      D 97   E 94</a:t>
            </a:r>
            <a:endParaRPr lang="en-IN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95388-B214-6D73-2460-AA201F46A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37" y="3927764"/>
            <a:ext cx="9652418" cy="235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50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A2D3C1-17E8-36CC-7C4F-C97D6AE3B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78" y="423792"/>
            <a:ext cx="10653212" cy="243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16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F31E-7C36-7DB2-BDC1-7EBB08876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7" y="365126"/>
            <a:ext cx="11731337" cy="3302866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Q. Statement:</a:t>
            </a:r>
            <a:b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These days, parents are willing to pay any amount to educate their children.</a:t>
            </a:r>
            <a:b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Conclusions:</a:t>
            </a:r>
            <a:b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I Per capita income of the people has increased from last two decades.</a:t>
            </a:r>
            <a:b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II The parents think that education is the only means to elevate their children.</a:t>
            </a:r>
            <a:endParaRPr lang="en-IN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06B68A-294C-F771-BB74-C7F3A65F2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3" y="3824559"/>
            <a:ext cx="6714634" cy="266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78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29CE8B-0F84-36C5-FAC5-ACB70DA92934}"/>
              </a:ext>
            </a:extLst>
          </p:cNvPr>
          <p:cNvSpPr txBox="1"/>
          <p:nvPr/>
        </p:nvSpPr>
        <p:spPr>
          <a:xfrm>
            <a:off x="197427" y="58847"/>
            <a:ext cx="1168977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Q Mark the option containing the sentence that weakens the argument given below.</a:t>
            </a:r>
          </a:p>
          <a:p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Argument: The new sales strategy of the company to increase the prices of by-products increased the overall sales for the quarter.</a:t>
            </a:r>
          </a:p>
          <a:p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A To overcome the financial loss of the last quarter the company adopted new sales strategy.</a:t>
            </a:r>
          </a:p>
          <a:p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B Increase in the prices of by products reduced the overall sales.</a:t>
            </a:r>
          </a:p>
          <a:p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C The new sales strategy was adopted to increase the sales of the both main and by products</a:t>
            </a:r>
          </a:p>
          <a:p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D The consumers continued to buy the products even after the increased prices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407B30-A981-056A-91A8-F73B422CD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46" y="4213831"/>
            <a:ext cx="9901068" cy="242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711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D96223-278C-0A89-44EF-16E596241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36" y="442830"/>
            <a:ext cx="10763627" cy="234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21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D7080-547F-5F1B-BC74-43ED39419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11" y="365125"/>
            <a:ext cx="11033289" cy="2896549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Amelia walked 2 km south from her friend’s house. She then turned right and walked 4km.After that, she turned left and walked 3km. In which direction is she facing now?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West           B East        C South        D North</a:t>
            </a:r>
            <a:endParaRPr lang="en-IN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1EFE93-20C3-1DA5-CD9D-BC1B223AA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11" y="3429000"/>
            <a:ext cx="11446883" cy="237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417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AAA6D8-6DAE-5A94-3A1F-BD4884395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7" y="237359"/>
            <a:ext cx="7757323" cy="622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16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6F4E-A8F4-C455-BA10-DDAB6595D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CEE787-F3E0-A184-EC92-C16A65B49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2" y="365125"/>
            <a:ext cx="11876316" cy="379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84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9CD4C-F632-7204-7057-056C3830C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73D360-25FE-1100-17E0-CF487933E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79" y="365124"/>
            <a:ext cx="11699540" cy="384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96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7250A1-83D2-8CBF-72F5-7F2AB54A6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64" y="135154"/>
            <a:ext cx="7068196" cy="564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12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262F9F-D341-EC21-AB86-4C5B481EA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64" y="260895"/>
            <a:ext cx="11718924" cy="395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84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262A86-D459-2CC3-C8EC-A35E74FF3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00" y="383422"/>
            <a:ext cx="11629020" cy="391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627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D3BA6A-7ED8-91F8-AD44-60B4AC25E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77" y="424409"/>
            <a:ext cx="5957123" cy="515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966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033A60-53E3-0642-5524-7D7758DBB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19" y="472968"/>
            <a:ext cx="11766955" cy="245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695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B6908-C338-0721-7CF5-B294F45DD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20" y="385997"/>
            <a:ext cx="11901780" cy="233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390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51CF6E-B190-E34E-6907-2408956D6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13" y="617203"/>
            <a:ext cx="11580683" cy="241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950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45C170-36AC-5F50-AE8C-DE7248A51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40" y="481937"/>
            <a:ext cx="11839474" cy="409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429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944EC6-1915-309A-9BF0-97EBDD26C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59" y="568658"/>
            <a:ext cx="8087535" cy="519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353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43A665-9E81-7414-AB68-57D140A2A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12" y="476548"/>
            <a:ext cx="9230711" cy="504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903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1AE2B8-6A47-8B76-CBB4-443C0F44D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14" y="256945"/>
            <a:ext cx="10339774" cy="61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60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FEE8B9-80AA-8D9F-CE28-28C25F8C2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4" y="460761"/>
            <a:ext cx="11651397" cy="339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929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237AD-E8D3-D3FE-557E-9D092A336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19" y="365125"/>
            <a:ext cx="11397005" cy="4367131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Q The statement given below is followed by two conclusions. Assume the statement is true, even if it contradicts commonly known facts, and determine the conclusions that logically follow/s from the statement.</a:t>
            </a: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Statement:</a:t>
            </a: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Indigenous production of palm oil is not sufficient to cater the domestic demand of the country.</a:t>
            </a: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Conclusions:</a:t>
            </a: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I Palm oil is imported from other countries to meet the demand.</a:t>
            </a: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II The Government should encourage farmers to produce more palm oil.</a:t>
            </a: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A Only conclusion I follows</a:t>
            </a: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B Neither conclusion I nor conclusion II follows</a:t>
            </a: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C Only conclusion II follows</a:t>
            </a:r>
            <a:b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D Both follows</a:t>
            </a:r>
            <a:endParaRPr lang="en-IN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C945FD-4795-48B9-C8A8-C9E17140D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02" y="4143749"/>
            <a:ext cx="6689654" cy="247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850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F17C0B-2701-F0CE-2DA3-D9639E2F5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450375"/>
            <a:ext cx="11735122" cy="495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522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2D37F0-0679-27F9-836B-E0977DE50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66" y="491319"/>
            <a:ext cx="11382233" cy="539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30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1759B7-46DB-25F7-A211-C3E101912E32}"/>
              </a:ext>
            </a:extLst>
          </p:cNvPr>
          <p:cNvSpPr txBox="1"/>
          <p:nvPr/>
        </p:nvSpPr>
        <p:spPr>
          <a:xfrm>
            <a:off x="320512" y="443060"/>
            <a:ext cx="111801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The following information is known about their arrangement.</a:t>
            </a:r>
            <a:b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1. No two males or females are sitting together.</a:t>
            </a:r>
            <a:b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2. The Finance Minister, who is a male is sitting opposite to the Home Affairs Minister</a:t>
            </a:r>
            <a:b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3 The External Affairs Minister is sitting second to the left of the Home Affairs Minister.</a:t>
            </a:r>
            <a:b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4. The Foreign Affairs Minister is sitting second to the left of External Affairs Minister.</a:t>
            </a:r>
            <a:b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Q Who is sitting to the immediate right of the Finance Minister?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32A3DB-A242-95FD-6312-09BE55B13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7192" y="2686371"/>
            <a:ext cx="4203510" cy="24622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E86F70-85F5-CDA3-B226-6FAC9BBB9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011" y="3686175"/>
            <a:ext cx="4552558" cy="229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446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84EEF2-38FD-D07C-3C7A-26524137C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60" y="357063"/>
            <a:ext cx="11508810" cy="3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266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17B028-C82F-F87E-6312-7F3EE2B7B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6" y="136964"/>
            <a:ext cx="11717374" cy="648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0889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A437DA-F7A8-7291-A3B3-0DCFC9FFA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10" y="623828"/>
            <a:ext cx="9533537" cy="184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36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553</Words>
  <Application>Microsoft Office PowerPoint</Application>
  <PresentationFormat>Widescreen</PresentationFormat>
  <Paragraphs>14</Paragraphs>
  <Slides>53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Q Find the missing term in the series given below  100,  126,  230,  438, 1270,  ?  A 4598          B 3238         C 5598        D 3328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 “Of a trip to Charleston in 1929 to photograph the city’s Black community, she wrote, it is exceedingly difficult to get the studies in which I am interested here.But from the forty nine images of the Owenbys in the University of Oregon archives, it’s clear that Ulmann found a bond of sympathy with the family, sitting for Ulmann took time.” A 89      B 96     C 85      D 97   E 94</vt:lpstr>
      <vt:lpstr>PowerPoint Presentation</vt:lpstr>
      <vt:lpstr>Q. Statement: These days, parents are willing to pay any amount to educate their children.  Conclusions: I Per capita income of the people has increased from last two decades. II The parents think that education is the only means to elevate their children.</vt:lpstr>
      <vt:lpstr>PowerPoint Presentation</vt:lpstr>
      <vt:lpstr>PowerPoint Presentation</vt:lpstr>
      <vt:lpstr>Q Amelia walked 2 km south from her friend’s house. She then turned right and walked 4km.After that, she turned left and walked 3km. In which direction is she facing now?  A West           B East        C South        D North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 The statement given below is followed by two conclusions. Assume the statement is true, even if it contradicts commonly known facts, and determine the conclusions that logically follow/s from the statement. Statement: Indigenous production of palm oil is not sufficient to cater the domestic demand of the country.  Conclusions: I Palm oil is imported from other countries to meet the demand. II The Government should encourage farmers to produce more palm oil.  A Only conclusion I follows B Neither conclusion I nor conclusion II follows C Only conclusion II follows D Both follows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owner's</dc:creator>
  <cp:lastModifiedBy>ayush goswami</cp:lastModifiedBy>
  <cp:revision>155</cp:revision>
  <dcterms:created xsi:type="dcterms:W3CDTF">2026-08-02T07:48:52Z</dcterms:created>
  <dcterms:modified xsi:type="dcterms:W3CDTF">2026-08-06T16:43:31Z</dcterms:modified>
</cp:coreProperties>
</file>