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png" ContentType="image/png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20104100" cy="11391900"/>
  <p:notesSz cx="20104100" cy="113919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31489"/>
            <a:ext cx="17088486" cy="2392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350" b="0" i="0">
                <a:solidFill>
                  <a:srgbClr val="08010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79464"/>
            <a:ext cx="14072870" cy="2847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358055"/>
            <a:ext cx="20104100" cy="69000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50" b="0" i="0">
                <a:solidFill>
                  <a:srgbClr val="08010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50" b="0" i="0">
                <a:solidFill>
                  <a:srgbClr val="08010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20137"/>
            <a:ext cx="8745284" cy="7518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20137"/>
            <a:ext cx="8745284" cy="7518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50" b="0" i="0">
                <a:solidFill>
                  <a:srgbClr val="08010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044787" y="315546"/>
            <a:ext cx="8909685" cy="996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350" b="0" i="0">
                <a:solidFill>
                  <a:srgbClr val="08010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20137"/>
            <a:ext cx="18093690" cy="7518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94467"/>
            <a:ext cx="6433312" cy="569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94467"/>
            <a:ext cx="4623943" cy="569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94467"/>
            <a:ext cx="4623943" cy="569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jpg"/><Relationship Id="rId7" Type="http://schemas.openxmlformats.org/officeDocument/2006/relationships/image" Target="../media/image1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Relationship Id="rId4" Type="http://schemas.openxmlformats.org/officeDocument/2006/relationships/hyperlink" Target="http://www/" TargetMode="Externa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Relationship Id="rId3" Type="http://schemas.openxmlformats.org/officeDocument/2006/relationships/image" Target="../media/image26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097243" cy="113058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097243" cy="1130588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258550"/>
            <a:chOff x="0" y="0"/>
            <a:chExt cx="20104100" cy="112585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5218171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237285"/>
              <a:ext cx="20104100" cy="6020819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5797391" y="5508106"/>
            <a:ext cx="2691130" cy="4311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50" spc="95">
                <a:solidFill>
                  <a:srgbClr val="110301"/>
                </a:solidFill>
                <a:latin typeface="Arial"/>
                <a:cs typeface="Arial"/>
              </a:rPr>
              <a:t>(SUCCESSFUL)</a:t>
            </a:r>
            <a:endParaRPr sz="26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1360855" y="5221400"/>
            <a:ext cx="3331210" cy="4311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50" spc="165">
                <a:solidFill>
                  <a:srgbClr val="110301"/>
                </a:solidFill>
                <a:latin typeface="Arial"/>
                <a:cs typeface="Arial"/>
              </a:rPr>
              <a:t>(UNSUCCESSFUL)</a:t>
            </a:r>
            <a:endParaRPr sz="2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258550"/>
            <a:chOff x="0" y="0"/>
            <a:chExt cx="20104100" cy="112585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1125810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6804611"/>
              <a:ext cx="0" cy="1490980"/>
            </a:xfrm>
            <a:custGeom>
              <a:avLst/>
              <a:gdLst/>
              <a:ahLst/>
              <a:cxnLst/>
              <a:rect l="l" t="t" r="r" b="b"/>
              <a:pathLst>
                <a:path w="0" h="1490979">
                  <a:moveTo>
                    <a:pt x="0" y="149086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6E3B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98493" y="6970305"/>
            <a:ext cx="11586845" cy="105029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700" spc="114">
                <a:solidFill>
                  <a:srgbClr val="050107"/>
                </a:solidFill>
              </a:rPr>
              <a:t>JUST</a:t>
            </a:r>
            <a:r>
              <a:rPr dirty="0" sz="6700" spc="260">
                <a:solidFill>
                  <a:srgbClr val="050107"/>
                </a:solidFill>
              </a:rPr>
              <a:t> </a:t>
            </a:r>
            <a:r>
              <a:rPr dirty="0" sz="6700" spc="125">
                <a:solidFill>
                  <a:srgbClr val="050107"/>
                </a:solidFill>
              </a:rPr>
              <a:t>BY</a:t>
            </a:r>
            <a:r>
              <a:rPr dirty="0" sz="6700" spc="-5">
                <a:solidFill>
                  <a:srgbClr val="050107"/>
                </a:solidFill>
              </a:rPr>
              <a:t> </a:t>
            </a:r>
            <a:r>
              <a:rPr dirty="0" sz="6700" spc="200">
                <a:solidFill>
                  <a:srgbClr val="050107"/>
                </a:solidFill>
              </a:rPr>
              <a:t>HELPING</a:t>
            </a:r>
            <a:r>
              <a:rPr dirty="0" sz="6700" spc="445">
                <a:solidFill>
                  <a:srgbClr val="050107"/>
                </a:solidFill>
              </a:rPr>
              <a:t> </a:t>
            </a:r>
            <a:r>
              <a:rPr dirty="0" sz="6700" spc="-70">
                <a:solidFill>
                  <a:srgbClr val="050107"/>
                </a:solidFill>
              </a:rPr>
              <a:t>OTHERS</a:t>
            </a:r>
            <a:endParaRPr sz="6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25810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461260" algn="l"/>
                <a:tab pos="4656455" algn="l"/>
              </a:tabLst>
            </a:pPr>
            <a:r>
              <a:rPr dirty="0" spc="-25"/>
              <a:t>HOW</a:t>
            </a:r>
            <a:r>
              <a:rPr dirty="0"/>
              <a:t>	</a:t>
            </a:r>
            <a:r>
              <a:rPr dirty="0" spc="-25"/>
              <a:t>CAN</a:t>
            </a:r>
            <a:r>
              <a:rPr dirty="0"/>
              <a:t>	BE</a:t>
            </a:r>
            <a:r>
              <a:rPr dirty="0" spc="-45"/>
              <a:t> </a:t>
            </a:r>
            <a:r>
              <a:rPr dirty="0"/>
              <a:t>USED</a:t>
            </a:r>
            <a:r>
              <a:rPr dirty="0" spc="-35"/>
              <a:t> </a:t>
            </a:r>
            <a:r>
              <a:rPr dirty="0" spc="160"/>
              <a:t>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258550"/>
            <a:chOff x="0" y="0"/>
            <a:chExt cx="20104100" cy="112585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2159977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179092"/>
              <a:ext cx="20104100" cy="5638545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7836751"/>
              <a:ext cx="20104100" cy="3421354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15692448" y="2462653"/>
            <a:ext cx="2661285" cy="8077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6990">
              <a:lnSpc>
                <a:spcPct val="100000"/>
              </a:lnSpc>
              <a:spcBef>
                <a:spcPts val="105"/>
              </a:spcBef>
            </a:pPr>
            <a:r>
              <a:rPr dirty="0" sz="2550" spc="125">
                <a:solidFill>
                  <a:srgbClr val="A11A01"/>
                </a:solidFill>
                <a:latin typeface="Arial"/>
                <a:cs typeface="Arial"/>
              </a:rPr>
              <a:t>P2P</a:t>
            </a:r>
            <a:r>
              <a:rPr dirty="0" sz="2550" spc="-180">
                <a:solidFill>
                  <a:srgbClr val="A11A01"/>
                </a:solidFill>
                <a:latin typeface="Arial"/>
                <a:cs typeface="Arial"/>
              </a:rPr>
              <a:t> </a:t>
            </a:r>
            <a:r>
              <a:rPr dirty="0" sz="2550">
                <a:solidFill>
                  <a:srgbClr val="A11A01"/>
                </a:solidFill>
                <a:latin typeface="Arial"/>
                <a:cs typeface="Arial"/>
              </a:rPr>
              <a:t>FORUM</a:t>
            </a:r>
            <a:r>
              <a:rPr dirty="0" sz="2550" spc="-15">
                <a:solidFill>
                  <a:srgbClr val="A11A01"/>
                </a:solidFill>
                <a:latin typeface="Arial"/>
                <a:cs typeface="Arial"/>
              </a:rPr>
              <a:t> </a:t>
            </a:r>
            <a:r>
              <a:rPr dirty="0" sz="2550" spc="-25">
                <a:solidFill>
                  <a:srgbClr val="A11A01"/>
                </a:solidFill>
                <a:latin typeface="Arial"/>
                <a:cs typeface="Arial"/>
              </a:rPr>
              <a:t>has</a:t>
            </a:r>
            <a:endParaRPr sz="2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2550">
                <a:solidFill>
                  <a:srgbClr val="A11A01"/>
                </a:solidFill>
                <a:latin typeface="Arial"/>
                <a:cs typeface="Arial"/>
              </a:rPr>
              <a:t>no</a:t>
            </a:r>
            <a:r>
              <a:rPr dirty="0" sz="2550" spc="280">
                <a:solidFill>
                  <a:srgbClr val="A11A01"/>
                </a:solidFill>
                <a:latin typeface="Arial"/>
                <a:cs typeface="Arial"/>
              </a:rPr>
              <a:t> </a:t>
            </a:r>
            <a:r>
              <a:rPr dirty="0" sz="2550" spc="220">
                <a:solidFill>
                  <a:srgbClr val="A11A01"/>
                </a:solidFill>
                <a:latin typeface="Arial"/>
                <a:cs typeface="Arial"/>
              </a:rPr>
              <a:t>bank</a:t>
            </a:r>
            <a:r>
              <a:rPr dirty="0" sz="2550" spc="-229">
                <a:solidFill>
                  <a:srgbClr val="A11A01"/>
                </a:solidFill>
                <a:latin typeface="Arial"/>
                <a:cs typeface="Arial"/>
              </a:rPr>
              <a:t> </a:t>
            </a:r>
            <a:r>
              <a:rPr dirty="0" sz="2550" spc="135">
                <a:solidFill>
                  <a:srgbClr val="A11A01"/>
                </a:solidFill>
                <a:latin typeface="Arial"/>
                <a:cs typeface="Arial"/>
              </a:rPr>
              <a:t>account</a:t>
            </a:r>
            <a:endParaRPr sz="25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17217" y="7976960"/>
            <a:ext cx="2145030" cy="130492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 marR="5080" indent="433705">
              <a:lnSpc>
                <a:spcPts val="2930"/>
              </a:lnSpc>
              <a:spcBef>
                <a:spcPts val="315"/>
              </a:spcBef>
            </a:pPr>
            <a:r>
              <a:rPr dirty="0" sz="2550" spc="110">
                <a:solidFill>
                  <a:srgbClr val="0E0A23"/>
                </a:solidFill>
                <a:latin typeface="Arial"/>
                <a:cs typeface="Arial"/>
              </a:rPr>
              <a:t>Suppose </a:t>
            </a:r>
            <a:r>
              <a:rPr dirty="0" sz="2550" spc="195">
                <a:solidFill>
                  <a:srgbClr val="0E0A23"/>
                </a:solidFill>
                <a:latin typeface="Arial"/>
                <a:cs typeface="Arial"/>
              </a:rPr>
              <a:t>(Joining</a:t>
            </a:r>
            <a:r>
              <a:rPr dirty="0" sz="2550" spc="-190">
                <a:solidFill>
                  <a:srgbClr val="0E0A23"/>
                </a:solidFill>
                <a:latin typeface="Arial"/>
                <a:cs typeface="Arial"/>
              </a:rPr>
              <a:t> </a:t>
            </a:r>
            <a:r>
              <a:rPr dirty="0" sz="2550" spc="65">
                <a:solidFill>
                  <a:srgbClr val="0E0A23"/>
                </a:solidFill>
                <a:latin typeface="Arial"/>
                <a:cs typeface="Arial"/>
              </a:rPr>
              <a:t>Fee)</a:t>
            </a:r>
            <a:endParaRPr sz="2550">
              <a:latin typeface="Arial"/>
              <a:cs typeface="Arial"/>
            </a:endParaRPr>
          </a:p>
          <a:p>
            <a:pPr marL="340995">
              <a:lnSpc>
                <a:spcPct val="100000"/>
              </a:lnSpc>
              <a:spcBef>
                <a:spcPts val="455"/>
              </a:spcBef>
            </a:pPr>
            <a:r>
              <a:rPr dirty="0" sz="2950" spc="215">
                <a:solidFill>
                  <a:srgbClr val="0E0A23"/>
                </a:solidFill>
                <a:latin typeface="Times New Roman"/>
                <a:cs typeface="Times New Roman"/>
              </a:rPr>
              <a:t>Rs.10,000</a:t>
            </a:r>
            <a:endParaRPr sz="29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568306"/>
            <a:ext cx="2767416" cy="21025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925379"/>
            <a:ext cx="3836212" cy="19113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7263339"/>
            <a:ext cx="5821117" cy="210250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0" y="0"/>
            <a:ext cx="20104100" cy="11258550"/>
            <a:chOff x="0" y="0"/>
            <a:chExt cx="20104100" cy="11258550"/>
          </a:xfrm>
        </p:grpSpPr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8620413"/>
              <a:ext cx="5744775" cy="15290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20104100" cy="1125810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27866" y="3230346"/>
              <a:ext cx="916110" cy="19113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297823" y="3392812"/>
              <a:ext cx="553720" cy="0"/>
            </a:xfrm>
            <a:custGeom>
              <a:avLst/>
              <a:gdLst/>
              <a:ahLst/>
              <a:cxnLst/>
              <a:rect l="l" t="t" r="r" b="b"/>
              <a:pathLst>
                <a:path w="553719" h="0">
                  <a:moveTo>
                    <a:pt x="0" y="0"/>
                  </a:moveTo>
                  <a:lnTo>
                    <a:pt x="553483" y="0"/>
                  </a:lnTo>
                </a:path>
              </a:pathLst>
            </a:custGeom>
            <a:ln w="191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633895" y="2398941"/>
            <a:ext cx="6968490" cy="5149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200" spc="340">
                <a:solidFill>
                  <a:srgbClr val="0A0307"/>
                </a:solidFill>
                <a:latin typeface="Arial"/>
                <a:cs typeface="Arial"/>
              </a:rPr>
              <a:t>No</a:t>
            </a:r>
            <a:r>
              <a:rPr dirty="0" sz="3200" spc="-400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200" spc="120">
                <a:solidFill>
                  <a:srgbClr val="0A0307"/>
                </a:solidFill>
                <a:latin typeface="Arial"/>
                <a:cs typeface="Arial"/>
              </a:rPr>
              <a:t>Registration</a:t>
            </a:r>
            <a:r>
              <a:rPr dirty="0" sz="3200" spc="60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0A0307"/>
                </a:solidFill>
                <a:latin typeface="Arial"/>
                <a:cs typeface="Arial"/>
              </a:rPr>
              <a:t>Fee,</a:t>
            </a:r>
            <a:r>
              <a:rPr dirty="0" sz="3200" spc="-130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200" spc="55">
                <a:solidFill>
                  <a:srgbClr val="0A0307"/>
                </a:solidFill>
                <a:latin typeface="Arial"/>
                <a:cs typeface="Arial"/>
              </a:rPr>
              <a:t>No</a:t>
            </a:r>
            <a:r>
              <a:rPr dirty="0" sz="3200" spc="170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200" spc="155">
                <a:solidFill>
                  <a:srgbClr val="0A0307"/>
                </a:solidFill>
                <a:latin typeface="Arial"/>
                <a:cs typeface="Arial"/>
              </a:rPr>
              <a:t>Investment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92912" y="3252687"/>
            <a:ext cx="80645" cy="224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-50">
                <a:solidFill>
                  <a:srgbClr val="AA8E4B"/>
                </a:solidFill>
                <a:latin typeface="Arial"/>
                <a:cs typeface="Arial"/>
              </a:rPr>
              <a:t>-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49944" y="3720974"/>
            <a:ext cx="8255000" cy="45713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9845">
              <a:lnSpc>
                <a:spcPct val="100000"/>
              </a:lnSpc>
              <a:spcBef>
                <a:spcPts val="110"/>
              </a:spcBef>
            </a:pPr>
            <a:r>
              <a:rPr dirty="0" sz="3200">
                <a:solidFill>
                  <a:srgbClr val="0A0307"/>
                </a:solidFill>
                <a:latin typeface="Arial"/>
                <a:cs typeface="Arial"/>
              </a:rPr>
              <a:t>No</a:t>
            </a:r>
            <a:r>
              <a:rPr dirty="0" sz="3200" spc="350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200" spc="120">
                <a:solidFill>
                  <a:srgbClr val="0A0307"/>
                </a:solidFill>
                <a:latin typeface="Arial"/>
                <a:cs typeface="Arial"/>
              </a:rPr>
              <a:t>Product</a:t>
            </a:r>
            <a:r>
              <a:rPr dirty="0" sz="3200" spc="70">
                <a:solidFill>
                  <a:srgbClr val="0A0307"/>
                </a:solidFill>
                <a:latin typeface="Arial"/>
                <a:cs typeface="Arial"/>
              </a:rPr>
              <a:t> Selling,</a:t>
            </a:r>
            <a:r>
              <a:rPr dirty="0" sz="3200" spc="-5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200" spc="180">
                <a:solidFill>
                  <a:srgbClr val="0A0307"/>
                </a:solidFill>
                <a:latin typeface="Arial"/>
                <a:cs typeface="Arial"/>
              </a:rPr>
              <a:t>No</a:t>
            </a:r>
            <a:r>
              <a:rPr dirty="0" sz="3200" spc="-160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200" spc="110">
                <a:solidFill>
                  <a:srgbClr val="0A0307"/>
                </a:solidFill>
                <a:latin typeface="Arial"/>
                <a:cs typeface="Arial"/>
              </a:rPr>
              <a:t>Chit</a:t>
            </a:r>
            <a:r>
              <a:rPr dirty="0" sz="3200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200" spc="85">
                <a:solidFill>
                  <a:srgbClr val="0A0307"/>
                </a:solidFill>
                <a:latin typeface="Arial"/>
                <a:cs typeface="Arial"/>
              </a:rPr>
              <a:t>Fund</a:t>
            </a:r>
            <a:r>
              <a:rPr dirty="0" sz="3200" spc="-20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400" spc="110">
                <a:solidFill>
                  <a:srgbClr val="0A0307"/>
                </a:solidFill>
                <a:latin typeface="Arial"/>
                <a:cs typeface="Arial"/>
              </a:rPr>
              <a:t>&amp;</a:t>
            </a:r>
            <a:r>
              <a:rPr dirty="0" sz="3400" spc="135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200" spc="-20">
                <a:solidFill>
                  <a:srgbClr val="0A0307"/>
                </a:solidFill>
                <a:latin typeface="Arial"/>
                <a:cs typeface="Arial"/>
              </a:rPr>
              <a:t>Scam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900"/>
              </a:spcBef>
            </a:pPr>
            <a:endParaRPr sz="3200">
              <a:latin typeface="Arial"/>
              <a:cs typeface="Arial"/>
            </a:endParaRPr>
          </a:p>
          <a:p>
            <a:pPr marL="26034">
              <a:lnSpc>
                <a:spcPct val="100000"/>
              </a:lnSpc>
            </a:pPr>
            <a:r>
              <a:rPr dirty="0" sz="3200" spc="55">
                <a:solidFill>
                  <a:srgbClr val="0A0307"/>
                </a:solidFill>
                <a:latin typeface="Arial"/>
                <a:cs typeface="Arial"/>
              </a:rPr>
              <a:t>100%</a:t>
            </a:r>
            <a:r>
              <a:rPr dirty="0" sz="3200" spc="-70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0A0307"/>
                </a:solidFill>
                <a:latin typeface="Arial"/>
                <a:cs typeface="Arial"/>
              </a:rPr>
              <a:t>Risk</a:t>
            </a:r>
            <a:r>
              <a:rPr dirty="0" sz="3200" spc="-65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200" spc="60">
                <a:solidFill>
                  <a:srgbClr val="0A0307"/>
                </a:solidFill>
                <a:latin typeface="Arial"/>
                <a:cs typeface="Arial"/>
              </a:rPr>
              <a:t>Free</a:t>
            </a:r>
            <a:r>
              <a:rPr dirty="0" sz="3200" spc="-140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200" spc="70">
                <a:solidFill>
                  <a:srgbClr val="0A0307"/>
                </a:solidFill>
                <a:latin typeface="Arial"/>
                <a:cs typeface="Arial"/>
              </a:rPr>
              <a:t>Pair</a:t>
            </a:r>
            <a:r>
              <a:rPr dirty="0" sz="3200" spc="-5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200" spc="70">
                <a:solidFill>
                  <a:srgbClr val="0A0307"/>
                </a:solidFill>
                <a:latin typeface="Arial"/>
                <a:cs typeface="Arial"/>
              </a:rPr>
              <a:t>To</a:t>
            </a:r>
            <a:r>
              <a:rPr dirty="0" sz="3200" spc="-65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200" spc="70">
                <a:solidFill>
                  <a:srgbClr val="0A0307"/>
                </a:solidFill>
                <a:latin typeface="Arial"/>
                <a:cs typeface="Arial"/>
              </a:rPr>
              <a:t>Pair</a:t>
            </a:r>
            <a:r>
              <a:rPr dirty="0" sz="3200" spc="-85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200" spc="90">
                <a:solidFill>
                  <a:srgbClr val="0A0307"/>
                </a:solidFill>
                <a:latin typeface="Arial"/>
                <a:cs typeface="Arial"/>
              </a:rPr>
              <a:t>Transaction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790"/>
              </a:spcBef>
            </a:pP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3500" spc="220">
                <a:solidFill>
                  <a:srgbClr val="0A0307"/>
                </a:solidFill>
                <a:latin typeface="Arial"/>
                <a:cs typeface="Arial"/>
              </a:rPr>
              <a:t>100%</a:t>
            </a:r>
            <a:r>
              <a:rPr dirty="0" sz="3500" spc="-240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500" spc="80">
                <a:solidFill>
                  <a:srgbClr val="0A0307"/>
                </a:solidFill>
                <a:latin typeface="Arial"/>
                <a:cs typeface="Arial"/>
              </a:rPr>
              <a:t>Transparent</a:t>
            </a:r>
            <a:r>
              <a:rPr dirty="0" sz="3500" spc="140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500" spc="150">
                <a:solidFill>
                  <a:srgbClr val="0A0307"/>
                </a:solidFill>
                <a:latin typeface="Arial"/>
                <a:cs typeface="Arial"/>
              </a:rPr>
              <a:t>Platform</a:t>
            </a:r>
            <a:endParaRPr sz="3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385"/>
              </a:spcBef>
            </a:pPr>
            <a:endParaRPr sz="3500">
              <a:latin typeface="Arial"/>
              <a:cs typeface="Arial"/>
            </a:endParaRPr>
          </a:p>
          <a:p>
            <a:pPr marL="33655">
              <a:lnSpc>
                <a:spcPct val="100000"/>
              </a:lnSpc>
            </a:pPr>
            <a:r>
              <a:rPr dirty="0" sz="3500" spc="204">
                <a:solidFill>
                  <a:srgbClr val="0A0307"/>
                </a:solidFill>
                <a:latin typeface="Arial"/>
                <a:cs typeface="Arial"/>
              </a:rPr>
              <a:t>Fully</a:t>
            </a:r>
            <a:r>
              <a:rPr dirty="0" sz="3500" spc="-15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500" spc="180">
                <a:solidFill>
                  <a:srgbClr val="0A0307"/>
                </a:solidFill>
                <a:latin typeface="Arial"/>
                <a:cs typeface="Arial"/>
              </a:rPr>
              <a:t>Automated</a:t>
            </a:r>
            <a:r>
              <a:rPr dirty="0" sz="3500" spc="45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500" spc="204">
                <a:solidFill>
                  <a:srgbClr val="0A0307"/>
                </a:solidFill>
                <a:latin typeface="Arial"/>
                <a:cs typeface="Arial"/>
              </a:rPr>
              <a:t>Liability</a:t>
            </a:r>
            <a:r>
              <a:rPr dirty="0" sz="3500" spc="25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500" spc="120">
                <a:solidFill>
                  <a:srgbClr val="0A0307"/>
                </a:solidFill>
                <a:latin typeface="Arial"/>
                <a:cs typeface="Arial"/>
              </a:rPr>
              <a:t>Free</a:t>
            </a:r>
            <a:r>
              <a:rPr dirty="0" sz="3500" spc="-125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500" spc="125">
                <a:solidFill>
                  <a:srgbClr val="0A0307"/>
                </a:solidFill>
                <a:latin typeface="Arial"/>
                <a:cs typeface="Arial"/>
              </a:rPr>
              <a:t>System</a:t>
            </a:r>
            <a:endParaRPr sz="35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796979" y="8544000"/>
            <a:ext cx="84455" cy="262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550" spc="-50" i="1">
                <a:solidFill>
                  <a:srgbClr val="0A0307"/>
                </a:solidFill>
                <a:latin typeface="Arial"/>
                <a:cs typeface="Arial"/>
              </a:rPr>
              <a:t>I</a:t>
            </a:r>
            <a:endParaRPr sz="15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367233" y="8588599"/>
            <a:ext cx="198120" cy="2089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200" spc="-25" i="1">
                <a:solidFill>
                  <a:srgbClr val="0A0307"/>
                </a:solidFill>
                <a:latin typeface="Arial"/>
                <a:cs typeface="Arial"/>
              </a:rPr>
              <a:t>lJ)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56624" y="9031400"/>
            <a:ext cx="5770245" cy="5607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500" spc="235">
                <a:solidFill>
                  <a:srgbClr val="0A0307"/>
                </a:solidFill>
                <a:latin typeface="Arial"/>
                <a:cs typeface="Arial"/>
              </a:rPr>
              <a:t>Instant</a:t>
            </a:r>
            <a:r>
              <a:rPr dirty="0" sz="3500" spc="-65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500" spc="110">
                <a:solidFill>
                  <a:srgbClr val="0A0307"/>
                </a:solidFill>
                <a:latin typeface="Arial"/>
                <a:cs typeface="Arial"/>
              </a:rPr>
              <a:t>payment</a:t>
            </a:r>
            <a:r>
              <a:rPr dirty="0" sz="3500" spc="125">
                <a:solidFill>
                  <a:srgbClr val="0A0307"/>
                </a:solidFill>
                <a:latin typeface="Arial"/>
                <a:cs typeface="Arial"/>
              </a:rPr>
              <a:t> </a:t>
            </a:r>
            <a:r>
              <a:rPr dirty="0" sz="3500" spc="75">
                <a:solidFill>
                  <a:srgbClr val="0A0307"/>
                </a:solidFill>
                <a:latin typeface="Arial"/>
                <a:cs typeface="Arial"/>
              </a:rPr>
              <a:t>in </a:t>
            </a:r>
            <a:r>
              <a:rPr dirty="0" sz="3500" spc="70">
                <a:solidFill>
                  <a:srgbClr val="0A0307"/>
                </a:solidFill>
                <a:latin typeface="Arial"/>
                <a:cs typeface="Arial"/>
              </a:rPr>
              <a:t>account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25810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6797" y="506684"/>
            <a:ext cx="15956280" cy="97345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200" spc="335">
                <a:solidFill>
                  <a:srgbClr val="050105"/>
                </a:solidFill>
              </a:rPr>
              <a:t>TO</a:t>
            </a:r>
            <a:r>
              <a:rPr dirty="0" sz="6200" spc="-320">
                <a:solidFill>
                  <a:srgbClr val="050105"/>
                </a:solidFill>
              </a:rPr>
              <a:t> </a:t>
            </a:r>
            <a:r>
              <a:rPr dirty="0" sz="6200">
                <a:solidFill>
                  <a:srgbClr val="050105"/>
                </a:solidFill>
              </a:rPr>
              <a:t>BE</a:t>
            </a:r>
            <a:r>
              <a:rPr dirty="0" sz="6200" spc="-155">
                <a:solidFill>
                  <a:srgbClr val="050105"/>
                </a:solidFill>
              </a:rPr>
              <a:t> </a:t>
            </a:r>
            <a:r>
              <a:rPr dirty="0" sz="6200">
                <a:solidFill>
                  <a:srgbClr val="050105"/>
                </a:solidFill>
              </a:rPr>
              <a:t>THE</a:t>
            </a:r>
            <a:r>
              <a:rPr dirty="0" sz="6200" spc="-140">
                <a:solidFill>
                  <a:srgbClr val="050105"/>
                </a:solidFill>
              </a:rPr>
              <a:t> </a:t>
            </a:r>
            <a:r>
              <a:rPr dirty="0" sz="6200" spc="195">
                <a:solidFill>
                  <a:srgbClr val="050105"/>
                </a:solidFill>
              </a:rPr>
              <a:t>PART</a:t>
            </a:r>
            <a:r>
              <a:rPr dirty="0" sz="6200" spc="-10">
                <a:solidFill>
                  <a:srgbClr val="050105"/>
                </a:solidFill>
              </a:rPr>
              <a:t> </a:t>
            </a:r>
            <a:r>
              <a:rPr dirty="0" sz="6200" spc="250">
                <a:solidFill>
                  <a:srgbClr val="050105"/>
                </a:solidFill>
              </a:rPr>
              <a:t>OF</a:t>
            </a:r>
            <a:r>
              <a:rPr dirty="0" sz="6200" spc="-395">
                <a:solidFill>
                  <a:srgbClr val="050105"/>
                </a:solidFill>
              </a:rPr>
              <a:t> </a:t>
            </a:r>
            <a:r>
              <a:rPr dirty="0" sz="6200" spc="155">
                <a:solidFill>
                  <a:srgbClr val="050105"/>
                </a:solidFill>
              </a:rPr>
              <a:t>PENTA</a:t>
            </a:r>
            <a:r>
              <a:rPr dirty="0" sz="6200" spc="180">
                <a:solidFill>
                  <a:srgbClr val="050105"/>
                </a:solidFill>
              </a:rPr>
              <a:t> </a:t>
            </a:r>
            <a:r>
              <a:rPr dirty="0" sz="6200" spc="185">
                <a:solidFill>
                  <a:srgbClr val="050105"/>
                </a:solidFill>
              </a:rPr>
              <a:t>P2P</a:t>
            </a:r>
            <a:r>
              <a:rPr dirty="0" sz="6200" spc="-260">
                <a:solidFill>
                  <a:srgbClr val="050105"/>
                </a:solidFill>
              </a:rPr>
              <a:t> </a:t>
            </a:r>
            <a:r>
              <a:rPr dirty="0" sz="6200" spc="254">
                <a:solidFill>
                  <a:srgbClr val="050105"/>
                </a:solidFill>
              </a:rPr>
              <a:t>FORUM</a:t>
            </a:r>
            <a:endParaRPr sz="6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097243" cy="1130588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097243" cy="1130588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097243" cy="1130588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078700" cy="11220450"/>
            <a:chOff x="0" y="0"/>
            <a:chExt cx="20078700" cy="112204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078079" cy="6556131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594359"/>
              <a:ext cx="20078079" cy="4625518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12927829" y="6495647"/>
            <a:ext cx="239395" cy="3924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400" spc="30">
                <a:solidFill>
                  <a:srgbClr val="0E0307"/>
                </a:solidFill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6719458" y="6527504"/>
            <a:ext cx="245110" cy="446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750" spc="-65">
                <a:solidFill>
                  <a:srgbClr val="0E0307"/>
                </a:solidFill>
                <a:latin typeface="Times New Roman"/>
                <a:cs typeface="Times New Roman"/>
              </a:rPr>
              <a:t>B</a:t>
            </a:r>
            <a:endParaRPr sz="2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7416800"/>
            <a:chOff x="0" y="0"/>
            <a:chExt cx="20104100" cy="74168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4033121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052235"/>
              <a:ext cx="20104100" cy="3364013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11300041" y="4128732"/>
            <a:ext cx="7349490" cy="629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004060" algn="l"/>
              </a:tabLst>
            </a:pPr>
            <a:r>
              <a:rPr dirty="0" sz="3950" b="1">
                <a:solidFill>
                  <a:srgbClr val="0A0107"/>
                </a:solidFill>
                <a:latin typeface="Arial"/>
                <a:cs typeface="Arial"/>
              </a:rPr>
              <a:t>GET</a:t>
            </a:r>
            <a:r>
              <a:rPr dirty="0" sz="3950" spc="95" b="1">
                <a:solidFill>
                  <a:srgbClr val="0A0107"/>
                </a:solidFill>
                <a:latin typeface="Arial"/>
                <a:cs typeface="Arial"/>
              </a:rPr>
              <a:t> </a:t>
            </a:r>
            <a:r>
              <a:rPr dirty="0" sz="3950" spc="-25" b="1">
                <a:solidFill>
                  <a:srgbClr val="0A0107"/>
                </a:solidFill>
                <a:latin typeface="Arial"/>
                <a:cs typeface="Arial"/>
              </a:rPr>
              <a:t>5$</a:t>
            </a:r>
            <a:r>
              <a:rPr dirty="0" sz="3950" b="1">
                <a:solidFill>
                  <a:srgbClr val="0A0107"/>
                </a:solidFill>
                <a:latin typeface="Arial"/>
                <a:cs typeface="Arial"/>
              </a:rPr>
              <a:t>	FOR</a:t>
            </a:r>
            <a:r>
              <a:rPr dirty="0" sz="3950" spc="105" b="1">
                <a:solidFill>
                  <a:srgbClr val="0A0107"/>
                </a:solidFill>
                <a:latin typeface="Arial"/>
                <a:cs typeface="Arial"/>
              </a:rPr>
              <a:t> </a:t>
            </a:r>
            <a:r>
              <a:rPr dirty="0" sz="3950" b="1">
                <a:solidFill>
                  <a:srgbClr val="0A0107"/>
                </a:solidFill>
                <a:latin typeface="Arial"/>
                <a:cs typeface="Arial"/>
              </a:rPr>
              <a:t>EVERY</a:t>
            </a:r>
            <a:r>
              <a:rPr dirty="0" sz="3950" spc="-40" b="1">
                <a:solidFill>
                  <a:srgbClr val="0A0107"/>
                </a:solidFill>
                <a:latin typeface="Arial"/>
                <a:cs typeface="Arial"/>
              </a:rPr>
              <a:t> </a:t>
            </a:r>
            <a:r>
              <a:rPr dirty="0" sz="3950" spc="40" b="1">
                <a:solidFill>
                  <a:srgbClr val="0A0107"/>
                </a:solidFill>
                <a:latin typeface="Arial"/>
                <a:cs typeface="Arial"/>
              </a:rPr>
              <a:t>MEMBER</a:t>
            </a:r>
            <a:endParaRPr sz="3950">
              <a:latin typeface="Arial"/>
              <a:cs typeface="Arial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2203780" y="7554525"/>
            <a:ext cx="716280" cy="823594"/>
          </a:xfrm>
          <a:custGeom>
            <a:avLst/>
            <a:gdLst/>
            <a:ahLst/>
            <a:cxnLst/>
            <a:rect l="l" t="t" r="r" b="b"/>
            <a:pathLst>
              <a:path w="716280" h="823595">
                <a:moveTo>
                  <a:pt x="715711" y="823383"/>
                </a:moveTo>
                <a:lnTo>
                  <a:pt x="0" y="823383"/>
                </a:lnTo>
                <a:lnTo>
                  <a:pt x="0" y="0"/>
                </a:lnTo>
                <a:lnTo>
                  <a:pt x="715711" y="0"/>
                </a:lnTo>
                <a:lnTo>
                  <a:pt x="715711" y="823383"/>
                </a:lnTo>
                <a:close/>
              </a:path>
            </a:pathLst>
          </a:custGeom>
          <a:solidFill>
            <a:srgbClr val="1618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2191079" y="7566016"/>
            <a:ext cx="781050" cy="7594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800" spc="-20">
                <a:solidFill>
                  <a:srgbClr val="C8BCB8"/>
                </a:solidFill>
                <a:latin typeface="Times New Roman"/>
                <a:cs typeface="Times New Roman"/>
              </a:rPr>
              <a:t>/"\.</a:t>
            </a:r>
            <a:endParaRPr sz="4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735927" y="7554525"/>
            <a:ext cx="725805" cy="823594"/>
          </a:xfrm>
          <a:prstGeom prst="rect">
            <a:avLst/>
          </a:prstGeom>
          <a:solidFill>
            <a:srgbClr val="16181A"/>
          </a:solidFill>
        </p:spPr>
        <p:txBody>
          <a:bodyPr wrap="square" lIns="0" tIns="2603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4"/>
              </a:spcBef>
            </a:pPr>
            <a:r>
              <a:rPr dirty="0" sz="4800" spc="15">
                <a:solidFill>
                  <a:srgbClr val="C8BCB8"/>
                </a:solidFill>
                <a:latin typeface="Times New Roman"/>
                <a:cs typeface="Times New Roman"/>
              </a:rPr>
              <a:t>A</a:t>
            </a:r>
            <a:endParaRPr sz="48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16645" y="8269112"/>
            <a:ext cx="664845" cy="789305"/>
          </a:xfrm>
          <a:prstGeom prst="rect">
            <a:avLst/>
          </a:prstGeom>
          <a:solidFill>
            <a:srgbClr val="050A0A"/>
          </a:solidFill>
        </p:spPr>
        <p:txBody>
          <a:bodyPr wrap="square" lIns="0" tIns="247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95"/>
              </a:spcBef>
            </a:pPr>
            <a:r>
              <a:rPr dirty="0" sz="4600" spc="20">
                <a:solidFill>
                  <a:srgbClr val="F7FBFB"/>
                </a:solidFill>
                <a:latin typeface="Times New Roman"/>
                <a:cs typeface="Times New Roman"/>
              </a:rPr>
              <a:t>5</a:t>
            </a:r>
            <a:r>
              <a:rPr dirty="0" sz="4600" spc="-675">
                <a:solidFill>
                  <a:srgbClr val="F7FBFB"/>
                </a:solidFill>
                <a:latin typeface="Times New Roman"/>
                <a:cs typeface="Times New Roman"/>
              </a:rPr>
              <a:t>$</a:t>
            </a:r>
            <a:r>
              <a:rPr dirty="0" sz="4600" spc="20">
                <a:solidFill>
                  <a:srgbClr val="977B5D"/>
                </a:solidFill>
                <a:latin typeface="Times New Roman"/>
                <a:cs typeface="Times New Roman"/>
              </a:rPr>
              <a:t>,</a:t>
            </a:r>
            <a:endParaRPr sz="46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769475" y="8279593"/>
            <a:ext cx="2077720" cy="7289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749935" algn="l"/>
                <a:tab pos="1499870" algn="l"/>
              </a:tabLst>
            </a:pPr>
            <a:r>
              <a:rPr dirty="0" sz="4600" spc="-50">
                <a:solidFill>
                  <a:srgbClr val="977B5D"/>
                </a:solidFill>
                <a:latin typeface="Times New Roman"/>
                <a:cs typeface="Times New Roman"/>
              </a:rPr>
              <a:t>'</a:t>
            </a:r>
            <a:r>
              <a:rPr dirty="0" sz="4600">
                <a:solidFill>
                  <a:srgbClr val="977B5D"/>
                </a:solidFill>
                <a:latin typeface="Times New Roman"/>
                <a:cs typeface="Times New Roman"/>
              </a:rPr>
              <a:t>	</a:t>
            </a:r>
            <a:r>
              <a:rPr dirty="0" sz="4500" spc="-50" b="1">
                <a:solidFill>
                  <a:srgbClr val="977B5D"/>
                </a:solidFill>
                <a:latin typeface="Times New Roman"/>
                <a:cs typeface="Times New Roman"/>
              </a:rPr>
              <a:t>i</a:t>
            </a:r>
            <a:r>
              <a:rPr dirty="0" sz="4500" b="1">
                <a:solidFill>
                  <a:srgbClr val="977B5D"/>
                </a:solidFill>
                <a:latin typeface="Times New Roman"/>
                <a:cs typeface="Times New Roman"/>
              </a:rPr>
              <a:t>	</a:t>
            </a:r>
            <a:r>
              <a:rPr dirty="0" sz="3800" spc="-195" b="1">
                <a:solidFill>
                  <a:srgbClr val="DBB387"/>
                </a:solidFill>
                <a:latin typeface="Times New Roman"/>
                <a:cs typeface="Times New Roman"/>
              </a:rPr>
              <a:t>_j</a:t>
            </a:r>
            <a:r>
              <a:rPr dirty="0" sz="3800" spc="-195" b="1">
                <a:solidFill>
                  <a:srgbClr val="64676D"/>
                </a:solidFill>
                <a:latin typeface="Times New Roman"/>
                <a:cs typeface="Times New Roman"/>
              </a:rPr>
              <a:t>_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953257" y="8269112"/>
            <a:ext cx="639445" cy="789305"/>
          </a:xfrm>
          <a:prstGeom prst="rect">
            <a:avLst/>
          </a:prstGeom>
          <a:solidFill>
            <a:srgbClr val="16181A"/>
          </a:solidFill>
        </p:spPr>
        <p:txBody>
          <a:bodyPr wrap="square" lIns="0" tIns="247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95"/>
              </a:spcBef>
            </a:pPr>
            <a:r>
              <a:rPr dirty="0" sz="4600" spc="-325">
                <a:solidFill>
                  <a:srgbClr val="F7FBFB"/>
                </a:solidFill>
                <a:latin typeface="Times New Roman"/>
                <a:cs typeface="Times New Roman"/>
              </a:rPr>
              <a:t>5$</a:t>
            </a:r>
            <a:endParaRPr sz="46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912874" y="9005915"/>
            <a:ext cx="189865" cy="3390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50" spc="-130">
                <a:solidFill>
                  <a:srgbClr val="95999A"/>
                </a:solidFill>
                <a:latin typeface="Times New Roman"/>
                <a:cs typeface="Times New Roman"/>
              </a:rPr>
              <a:t>A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4077305" y="9008284"/>
            <a:ext cx="48260" cy="351790"/>
          </a:xfrm>
          <a:custGeom>
            <a:avLst/>
            <a:gdLst/>
            <a:ahLst/>
            <a:cxnLst/>
            <a:rect l="l" t="t" r="r" b="b"/>
            <a:pathLst>
              <a:path w="48260" h="351790">
                <a:moveTo>
                  <a:pt x="47714" y="351653"/>
                </a:moveTo>
                <a:lnTo>
                  <a:pt x="0" y="351653"/>
                </a:lnTo>
                <a:lnTo>
                  <a:pt x="0" y="0"/>
                </a:lnTo>
                <a:lnTo>
                  <a:pt x="47714" y="0"/>
                </a:lnTo>
                <a:lnTo>
                  <a:pt x="47714" y="351653"/>
                </a:lnTo>
                <a:close/>
              </a:path>
            </a:pathLst>
          </a:custGeom>
          <a:solidFill>
            <a:srgbClr val="1618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4191093" y="9047059"/>
            <a:ext cx="126364" cy="289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245"/>
              </a:lnSpc>
            </a:pPr>
            <a:r>
              <a:rPr dirty="0" sz="2050" spc="360">
                <a:solidFill>
                  <a:srgbClr val="95999A"/>
                </a:solidFill>
                <a:latin typeface="Times New Roman"/>
                <a:cs typeface="Times New Roman"/>
              </a:rPr>
              <a:t>/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1867154" y="9178039"/>
            <a:ext cx="95885" cy="434975"/>
          </a:xfrm>
          <a:custGeom>
            <a:avLst/>
            <a:gdLst/>
            <a:ahLst/>
            <a:cxnLst/>
            <a:rect l="l" t="t" r="r" b="b"/>
            <a:pathLst>
              <a:path w="95885" h="434975">
                <a:moveTo>
                  <a:pt x="95428" y="434600"/>
                </a:moveTo>
                <a:lnTo>
                  <a:pt x="0" y="434600"/>
                </a:lnTo>
                <a:lnTo>
                  <a:pt x="0" y="0"/>
                </a:lnTo>
                <a:lnTo>
                  <a:pt x="95428" y="0"/>
                </a:lnTo>
                <a:lnTo>
                  <a:pt x="95428" y="434600"/>
                </a:lnTo>
                <a:close/>
              </a:path>
            </a:pathLst>
          </a:custGeom>
          <a:solidFill>
            <a:srgbClr val="3434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2232962" y="9178039"/>
            <a:ext cx="95885" cy="434975"/>
          </a:xfrm>
          <a:custGeom>
            <a:avLst/>
            <a:gdLst/>
            <a:ahLst/>
            <a:cxnLst/>
            <a:rect l="l" t="t" r="r" b="b"/>
            <a:pathLst>
              <a:path w="95885" h="434975">
                <a:moveTo>
                  <a:pt x="95428" y="434600"/>
                </a:moveTo>
                <a:lnTo>
                  <a:pt x="0" y="434600"/>
                </a:lnTo>
                <a:lnTo>
                  <a:pt x="0" y="0"/>
                </a:lnTo>
                <a:lnTo>
                  <a:pt x="95428" y="0"/>
                </a:lnTo>
                <a:lnTo>
                  <a:pt x="95428" y="434600"/>
                </a:lnTo>
                <a:close/>
              </a:path>
            </a:pathLst>
          </a:custGeom>
          <a:solidFill>
            <a:srgbClr val="3434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1771488" y="9177939"/>
            <a:ext cx="646430" cy="407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500">
                <a:solidFill>
                  <a:srgbClr val="64676D"/>
                </a:solidFill>
                <a:latin typeface="Arial"/>
                <a:cs typeface="Arial"/>
              </a:rPr>
              <a:t>.</a:t>
            </a:r>
            <a:r>
              <a:rPr dirty="0" sz="2500">
                <a:solidFill>
                  <a:srgbClr val="C8BCB8"/>
                </a:solidFill>
                <a:latin typeface="Arial"/>
                <a:cs typeface="Arial"/>
              </a:rPr>
              <a:t>,</a:t>
            </a:r>
            <a:r>
              <a:rPr dirty="0" sz="2500">
                <a:solidFill>
                  <a:srgbClr val="64676D"/>
                </a:solidFill>
                <a:latin typeface="Arial"/>
                <a:cs typeface="Arial"/>
              </a:rPr>
              <a:t>,</a:t>
            </a:r>
            <a:r>
              <a:rPr dirty="0" sz="2500" spc="40">
                <a:solidFill>
                  <a:srgbClr val="64676D"/>
                </a:solidFill>
                <a:latin typeface="Arial"/>
                <a:cs typeface="Arial"/>
              </a:rPr>
              <a:t> </a:t>
            </a:r>
            <a:r>
              <a:rPr dirty="0" sz="2500" spc="-25">
                <a:solidFill>
                  <a:srgbClr val="64676D"/>
                </a:solidFill>
                <a:latin typeface="Arial"/>
                <a:cs typeface="Arial"/>
              </a:rPr>
              <a:t>.</a:t>
            </a:r>
            <a:r>
              <a:rPr dirty="0" sz="2500" spc="-25">
                <a:solidFill>
                  <a:srgbClr val="C8BCB8"/>
                </a:solidFill>
                <a:latin typeface="Arial"/>
                <a:cs typeface="Arial"/>
              </a:rPr>
              <a:t>;</a:t>
            </a:r>
            <a:r>
              <a:rPr dirty="0" sz="2500" spc="-25">
                <a:solidFill>
                  <a:srgbClr val="64676D"/>
                </a:solidFill>
                <a:latin typeface="Arial"/>
                <a:cs typeface="Arial"/>
              </a:rPr>
              <a:t>.</a:t>
            </a:r>
            <a:endParaRPr sz="2500">
              <a:latin typeface="Arial"/>
              <a:cs typeface="Arial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2732369" y="9178039"/>
            <a:ext cx="95885" cy="434975"/>
          </a:xfrm>
          <a:custGeom>
            <a:avLst/>
            <a:gdLst/>
            <a:ahLst/>
            <a:cxnLst/>
            <a:rect l="l" t="t" r="r" b="b"/>
            <a:pathLst>
              <a:path w="95885" h="434975">
                <a:moveTo>
                  <a:pt x="95428" y="434600"/>
                </a:moveTo>
                <a:lnTo>
                  <a:pt x="0" y="434600"/>
                </a:lnTo>
                <a:lnTo>
                  <a:pt x="0" y="0"/>
                </a:lnTo>
                <a:lnTo>
                  <a:pt x="95428" y="0"/>
                </a:lnTo>
                <a:lnTo>
                  <a:pt x="95428" y="434600"/>
                </a:lnTo>
                <a:close/>
              </a:path>
            </a:pathLst>
          </a:custGeom>
          <a:solidFill>
            <a:srgbClr val="3434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3093219" y="9178039"/>
            <a:ext cx="95885" cy="434975"/>
          </a:xfrm>
          <a:custGeom>
            <a:avLst/>
            <a:gdLst/>
            <a:ahLst/>
            <a:cxnLst/>
            <a:rect l="l" t="t" r="r" b="b"/>
            <a:pathLst>
              <a:path w="95885" h="434975">
                <a:moveTo>
                  <a:pt x="95428" y="434600"/>
                </a:moveTo>
                <a:lnTo>
                  <a:pt x="0" y="434600"/>
                </a:lnTo>
                <a:lnTo>
                  <a:pt x="0" y="0"/>
                </a:lnTo>
                <a:lnTo>
                  <a:pt x="95428" y="0"/>
                </a:lnTo>
                <a:lnTo>
                  <a:pt x="95428" y="434600"/>
                </a:lnTo>
                <a:close/>
              </a:path>
            </a:pathLst>
          </a:custGeom>
          <a:solidFill>
            <a:srgbClr val="3434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3406858" y="9178039"/>
            <a:ext cx="105410" cy="434975"/>
          </a:xfrm>
          <a:custGeom>
            <a:avLst/>
            <a:gdLst/>
            <a:ahLst/>
            <a:cxnLst/>
            <a:rect l="l" t="t" r="r" b="b"/>
            <a:pathLst>
              <a:path w="105410" h="434975">
                <a:moveTo>
                  <a:pt x="104971" y="434600"/>
                </a:moveTo>
                <a:lnTo>
                  <a:pt x="0" y="434600"/>
                </a:lnTo>
                <a:lnTo>
                  <a:pt x="0" y="0"/>
                </a:lnTo>
                <a:lnTo>
                  <a:pt x="104971" y="0"/>
                </a:lnTo>
                <a:lnTo>
                  <a:pt x="104971" y="434600"/>
                </a:lnTo>
                <a:close/>
              </a:path>
            </a:pathLst>
          </a:custGeom>
          <a:solidFill>
            <a:srgbClr val="3434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3779028" y="9178039"/>
            <a:ext cx="95885" cy="434975"/>
          </a:xfrm>
          <a:custGeom>
            <a:avLst/>
            <a:gdLst/>
            <a:ahLst/>
            <a:cxnLst/>
            <a:rect l="l" t="t" r="r" b="b"/>
            <a:pathLst>
              <a:path w="95885" h="434975">
                <a:moveTo>
                  <a:pt x="95428" y="434600"/>
                </a:moveTo>
                <a:lnTo>
                  <a:pt x="0" y="434600"/>
                </a:lnTo>
                <a:lnTo>
                  <a:pt x="0" y="0"/>
                </a:lnTo>
                <a:lnTo>
                  <a:pt x="95428" y="0"/>
                </a:lnTo>
                <a:lnTo>
                  <a:pt x="95428" y="434600"/>
                </a:lnTo>
                <a:close/>
              </a:path>
            </a:pathLst>
          </a:custGeom>
          <a:solidFill>
            <a:srgbClr val="3434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2630342" y="9005915"/>
            <a:ext cx="1938655" cy="579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63195">
              <a:lnSpc>
                <a:spcPts val="1910"/>
              </a:lnSpc>
              <a:spcBef>
                <a:spcPts val="105"/>
              </a:spcBef>
              <a:tabLst>
                <a:tab pos="850265" algn="l"/>
                <a:tab pos="1446530" algn="l"/>
              </a:tabLst>
            </a:pPr>
            <a:r>
              <a:rPr dirty="0" sz="2050" spc="-50">
                <a:solidFill>
                  <a:srgbClr val="95999A"/>
                </a:solidFill>
                <a:latin typeface="Times New Roman"/>
                <a:cs typeface="Times New Roman"/>
              </a:rPr>
              <a:t>A</a:t>
            </a:r>
            <a:r>
              <a:rPr dirty="0" sz="2050">
                <a:solidFill>
                  <a:srgbClr val="95999A"/>
                </a:solidFill>
                <a:latin typeface="Times New Roman"/>
                <a:cs typeface="Times New Roman"/>
              </a:rPr>
              <a:t>	</a:t>
            </a:r>
            <a:r>
              <a:rPr dirty="0" sz="2050" spc="-50">
                <a:solidFill>
                  <a:srgbClr val="95999A"/>
                </a:solidFill>
                <a:latin typeface="Times New Roman"/>
                <a:cs typeface="Times New Roman"/>
              </a:rPr>
              <a:t>A</a:t>
            </a:r>
            <a:r>
              <a:rPr dirty="0" sz="2050">
                <a:solidFill>
                  <a:srgbClr val="95999A"/>
                </a:solidFill>
                <a:latin typeface="Times New Roman"/>
                <a:cs typeface="Times New Roman"/>
              </a:rPr>
              <a:t>	</a:t>
            </a:r>
            <a:r>
              <a:rPr dirty="0" sz="2050" spc="375">
                <a:solidFill>
                  <a:srgbClr val="C8BCB8"/>
                </a:solidFill>
                <a:latin typeface="Times New Roman"/>
                <a:cs typeface="Times New Roman"/>
              </a:rPr>
              <a:t>,</a:t>
            </a:r>
            <a:r>
              <a:rPr dirty="0" sz="2050" spc="470">
                <a:solidFill>
                  <a:srgbClr val="C8BCB8"/>
                </a:solidFill>
                <a:latin typeface="Times New Roman"/>
                <a:cs typeface="Times New Roman"/>
              </a:rPr>
              <a:t> </a:t>
            </a:r>
            <a:r>
              <a:rPr dirty="0" sz="2050" spc="365">
                <a:solidFill>
                  <a:srgbClr val="95999A"/>
                </a:solidFill>
                <a:latin typeface="Times New Roman"/>
                <a:cs typeface="Times New Roman"/>
              </a:rPr>
              <a:t>\.</a:t>
            </a: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ts val="2450"/>
              </a:lnSpc>
              <a:tabLst>
                <a:tab pos="699135" algn="l"/>
              </a:tabLst>
            </a:pPr>
            <a:r>
              <a:rPr dirty="0" sz="2500">
                <a:solidFill>
                  <a:srgbClr val="64676D"/>
                </a:solidFill>
                <a:latin typeface="Arial"/>
                <a:cs typeface="Arial"/>
              </a:rPr>
              <a:t>.</a:t>
            </a:r>
            <a:r>
              <a:rPr dirty="0" sz="2500">
                <a:solidFill>
                  <a:srgbClr val="C8BCB8"/>
                </a:solidFill>
                <a:latin typeface="Arial"/>
                <a:cs typeface="Arial"/>
              </a:rPr>
              <a:t>f</a:t>
            </a:r>
            <a:r>
              <a:rPr dirty="0" sz="2500">
                <a:solidFill>
                  <a:srgbClr val="64676D"/>
                </a:solidFill>
                <a:latin typeface="Arial"/>
                <a:cs typeface="Arial"/>
              </a:rPr>
              <a:t>.</a:t>
            </a:r>
            <a:r>
              <a:rPr dirty="0" sz="2500" spc="145">
                <a:solidFill>
                  <a:srgbClr val="64676D"/>
                </a:solidFill>
                <a:latin typeface="Arial"/>
                <a:cs typeface="Arial"/>
              </a:rPr>
              <a:t> </a:t>
            </a:r>
            <a:r>
              <a:rPr dirty="0" sz="2500" spc="-25">
                <a:solidFill>
                  <a:srgbClr val="64676D"/>
                </a:solidFill>
                <a:latin typeface="Arial"/>
                <a:cs typeface="Arial"/>
              </a:rPr>
              <a:t>,</a:t>
            </a:r>
            <a:r>
              <a:rPr dirty="0" sz="2500" spc="-25">
                <a:solidFill>
                  <a:srgbClr val="C8BCB8"/>
                </a:solidFill>
                <a:latin typeface="Arial"/>
                <a:cs typeface="Arial"/>
              </a:rPr>
              <a:t>,</a:t>
            </a:r>
            <a:r>
              <a:rPr dirty="0" sz="2500">
                <a:solidFill>
                  <a:srgbClr val="C8BCB8"/>
                </a:solidFill>
                <a:latin typeface="Arial"/>
                <a:cs typeface="Arial"/>
              </a:rPr>
              <a:t>	</a:t>
            </a:r>
            <a:r>
              <a:rPr dirty="0" sz="2500" spc="-25">
                <a:solidFill>
                  <a:srgbClr val="64676D"/>
                </a:solidFill>
                <a:latin typeface="Arial"/>
                <a:cs typeface="Arial"/>
              </a:rPr>
              <a:t>.</a:t>
            </a:r>
            <a:r>
              <a:rPr dirty="0" sz="2500" spc="-25">
                <a:solidFill>
                  <a:srgbClr val="C8BCB8"/>
                </a:solidFill>
                <a:latin typeface="Arial"/>
                <a:cs typeface="Arial"/>
              </a:rPr>
              <a:t>,</a:t>
            </a:r>
            <a:endParaRPr sz="2500">
              <a:latin typeface="Arial"/>
              <a:cs typeface="Arial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4229695" y="9178039"/>
            <a:ext cx="95885" cy="434975"/>
          </a:xfrm>
          <a:custGeom>
            <a:avLst/>
            <a:gdLst/>
            <a:ahLst/>
            <a:cxnLst/>
            <a:rect l="l" t="t" r="r" b="b"/>
            <a:pathLst>
              <a:path w="95885" h="434975">
                <a:moveTo>
                  <a:pt x="95428" y="434600"/>
                </a:moveTo>
                <a:lnTo>
                  <a:pt x="0" y="434600"/>
                </a:lnTo>
                <a:lnTo>
                  <a:pt x="0" y="0"/>
                </a:lnTo>
                <a:lnTo>
                  <a:pt x="95428" y="0"/>
                </a:lnTo>
                <a:lnTo>
                  <a:pt x="95428" y="434600"/>
                </a:lnTo>
                <a:close/>
              </a:path>
            </a:pathLst>
          </a:custGeom>
          <a:solidFill>
            <a:srgbClr val="3434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4623568" y="9178039"/>
            <a:ext cx="133985" cy="434975"/>
          </a:xfrm>
          <a:custGeom>
            <a:avLst/>
            <a:gdLst/>
            <a:ahLst/>
            <a:cxnLst/>
            <a:rect l="l" t="t" r="r" b="b"/>
            <a:pathLst>
              <a:path w="133985" h="434975">
                <a:moveTo>
                  <a:pt x="133599" y="434600"/>
                </a:moveTo>
                <a:lnTo>
                  <a:pt x="0" y="434600"/>
                </a:lnTo>
                <a:lnTo>
                  <a:pt x="0" y="0"/>
                </a:lnTo>
                <a:lnTo>
                  <a:pt x="133599" y="0"/>
                </a:lnTo>
                <a:lnTo>
                  <a:pt x="133599" y="434600"/>
                </a:lnTo>
                <a:close/>
              </a:path>
            </a:pathLst>
          </a:custGeom>
          <a:solidFill>
            <a:srgbClr val="3434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3689594" y="9177939"/>
            <a:ext cx="1018540" cy="407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9750" algn="l"/>
              </a:tabLst>
            </a:pPr>
            <a:r>
              <a:rPr dirty="0" sz="2500" spc="-25">
                <a:solidFill>
                  <a:srgbClr val="64676D"/>
                </a:solidFill>
                <a:latin typeface="Arial"/>
                <a:cs typeface="Arial"/>
              </a:rPr>
              <a:t>.'</a:t>
            </a:r>
            <a:r>
              <a:rPr dirty="0" sz="2500" spc="-25">
                <a:solidFill>
                  <a:srgbClr val="C8BCB8"/>
                </a:solidFill>
                <a:latin typeface="Arial"/>
                <a:cs typeface="Arial"/>
              </a:rPr>
              <a:t>,</a:t>
            </a:r>
            <a:r>
              <a:rPr dirty="0" sz="2500">
                <a:solidFill>
                  <a:srgbClr val="C8BCB8"/>
                </a:solidFill>
                <a:latin typeface="Arial"/>
                <a:cs typeface="Arial"/>
              </a:rPr>
              <a:t>	</a:t>
            </a:r>
            <a:r>
              <a:rPr dirty="0" sz="2500" spc="114">
                <a:solidFill>
                  <a:srgbClr val="C8BCB8"/>
                </a:solidFill>
                <a:latin typeface="Arial"/>
                <a:cs typeface="Arial"/>
              </a:rPr>
              <a:t>,</a:t>
            </a:r>
            <a:r>
              <a:rPr dirty="0" sz="2500" spc="114">
                <a:solidFill>
                  <a:srgbClr val="64676D"/>
                </a:solidFill>
                <a:latin typeface="Arial"/>
                <a:cs typeface="Arial"/>
              </a:rPr>
              <a:t>.</a:t>
            </a:r>
            <a:r>
              <a:rPr dirty="0" sz="2500" spc="195">
                <a:solidFill>
                  <a:srgbClr val="64676D"/>
                </a:solidFill>
                <a:latin typeface="Arial"/>
                <a:cs typeface="Arial"/>
              </a:rPr>
              <a:t> </a:t>
            </a:r>
            <a:r>
              <a:rPr dirty="0" sz="2500" spc="-110">
                <a:solidFill>
                  <a:srgbClr val="64676D"/>
                </a:solidFill>
                <a:latin typeface="Arial"/>
                <a:cs typeface="Arial"/>
              </a:rPr>
              <a:t>.</a:t>
            </a:r>
            <a:r>
              <a:rPr dirty="0" sz="2500" spc="-110">
                <a:solidFill>
                  <a:srgbClr val="C8BCB8"/>
                </a:solidFill>
                <a:latin typeface="Arial"/>
                <a:cs typeface="Arial"/>
              </a:rPr>
              <a:t>,</a:t>
            </a:r>
            <a:endParaRPr sz="25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6712520" y="7474959"/>
            <a:ext cx="2233295" cy="599440"/>
          </a:xfrm>
          <a:prstGeom prst="rect">
            <a:avLst/>
          </a:prstGeom>
          <a:solidFill>
            <a:srgbClr val="050A0A"/>
          </a:solidFill>
        </p:spPr>
        <p:txBody>
          <a:bodyPr wrap="square" lIns="0" tIns="254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0"/>
              </a:spcBef>
            </a:pPr>
            <a:r>
              <a:rPr dirty="0" sz="3400" spc="-220" b="1">
                <a:solidFill>
                  <a:srgbClr val="F7FBFB"/>
                </a:solidFill>
                <a:latin typeface="Times New Roman"/>
                <a:cs typeface="Times New Roman"/>
              </a:rPr>
              <a:t>DOWNLINE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0847511" y="7623357"/>
            <a:ext cx="7987030" cy="4159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550" spc="140" b="1">
                <a:solidFill>
                  <a:srgbClr val="0A0107"/>
                </a:solidFill>
                <a:latin typeface="Arial"/>
                <a:cs typeface="Arial"/>
              </a:rPr>
              <a:t>YOU</a:t>
            </a:r>
            <a:r>
              <a:rPr dirty="0" sz="2550" spc="-200" b="1">
                <a:solidFill>
                  <a:srgbClr val="0A0107"/>
                </a:solidFill>
                <a:latin typeface="Arial"/>
                <a:cs typeface="Arial"/>
              </a:rPr>
              <a:t> </a:t>
            </a:r>
            <a:r>
              <a:rPr dirty="0" sz="2550" spc="140" b="1">
                <a:solidFill>
                  <a:srgbClr val="0A0107"/>
                </a:solidFill>
                <a:latin typeface="Arial"/>
                <a:cs typeface="Arial"/>
              </a:rPr>
              <a:t>CAN</a:t>
            </a:r>
            <a:r>
              <a:rPr dirty="0" sz="2550" spc="125" b="1">
                <a:solidFill>
                  <a:srgbClr val="0A0107"/>
                </a:solidFill>
                <a:latin typeface="Arial"/>
                <a:cs typeface="Arial"/>
              </a:rPr>
              <a:t> </a:t>
            </a:r>
            <a:r>
              <a:rPr dirty="0" sz="2550" b="1">
                <a:solidFill>
                  <a:srgbClr val="0A0107"/>
                </a:solidFill>
                <a:latin typeface="Arial"/>
                <a:cs typeface="Arial"/>
              </a:rPr>
              <a:t>GET</a:t>
            </a:r>
            <a:r>
              <a:rPr dirty="0" sz="2550" spc="-180" b="1">
                <a:solidFill>
                  <a:srgbClr val="0A0107"/>
                </a:solidFill>
                <a:latin typeface="Arial"/>
                <a:cs typeface="Arial"/>
              </a:rPr>
              <a:t> </a:t>
            </a:r>
            <a:r>
              <a:rPr dirty="0" sz="2550" spc="165" b="1">
                <a:solidFill>
                  <a:srgbClr val="0A0107"/>
                </a:solidFill>
                <a:latin typeface="Arial"/>
                <a:cs typeface="Arial"/>
              </a:rPr>
              <a:t>INCOME</a:t>
            </a:r>
            <a:r>
              <a:rPr dirty="0" sz="2550" spc="-90" b="1">
                <a:solidFill>
                  <a:srgbClr val="0A0107"/>
                </a:solidFill>
                <a:latin typeface="Arial"/>
                <a:cs typeface="Arial"/>
              </a:rPr>
              <a:t> </a:t>
            </a:r>
            <a:r>
              <a:rPr dirty="0" sz="2550" spc="130" b="1">
                <a:solidFill>
                  <a:srgbClr val="0A0107"/>
                </a:solidFill>
                <a:latin typeface="Arial"/>
                <a:cs typeface="Arial"/>
              </a:rPr>
              <a:t>FROM</a:t>
            </a:r>
            <a:r>
              <a:rPr dirty="0" sz="2550" spc="-25" b="1">
                <a:solidFill>
                  <a:srgbClr val="0A0107"/>
                </a:solidFill>
                <a:latin typeface="Arial"/>
                <a:cs typeface="Arial"/>
              </a:rPr>
              <a:t> </a:t>
            </a:r>
            <a:r>
              <a:rPr dirty="0" sz="2550" b="1">
                <a:solidFill>
                  <a:srgbClr val="0A0107"/>
                </a:solidFill>
                <a:latin typeface="Arial"/>
                <a:cs typeface="Arial"/>
              </a:rPr>
              <a:t>SINGLE</a:t>
            </a:r>
            <a:r>
              <a:rPr dirty="0" sz="2550" spc="-5" b="1">
                <a:solidFill>
                  <a:srgbClr val="0A0107"/>
                </a:solidFill>
                <a:latin typeface="Arial"/>
                <a:cs typeface="Arial"/>
              </a:rPr>
              <a:t> </a:t>
            </a:r>
            <a:r>
              <a:rPr dirty="0" sz="2550" spc="-55" b="1">
                <a:solidFill>
                  <a:srgbClr val="0A0107"/>
                </a:solidFill>
                <a:latin typeface="Arial"/>
                <a:cs typeface="Arial"/>
              </a:rPr>
              <a:t>LEG</a:t>
            </a:r>
            <a:r>
              <a:rPr dirty="0" sz="2550" spc="-75" b="1">
                <a:solidFill>
                  <a:srgbClr val="0A0107"/>
                </a:solidFill>
                <a:latin typeface="Arial"/>
                <a:cs typeface="Arial"/>
              </a:rPr>
              <a:t> </a:t>
            </a:r>
            <a:r>
              <a:rPr dirty="0" sz="2550" spc="-20" b="1">
                <a:solidFill>
                  <a:srgbClr val="0A0107"/>
                </a:solidFill>
                <a:latin typeface="Arial"/>
                <a:cs typeface="Arial"/>
              </a:rPr>
              <a:t>ALSO</a:t>
            </a:r>
            <a:endParaRPr sz="255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6554820" y="10218135"/>
            <a:ext cx="6096000" cy="600075"/>
          </a:xfrm>
          <a:prstGeom prst="rect">
            <a:avLst/>
          </a:prstGeom>
          <a:solidFill>
            <a:srgbClr val="16181A"/>
          </a:solidFill>
        </p:spPr>
        <p:txBody>
          <a:bodyPr wrap="square" lIns="0" tIns="184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5"/>
              </a:spcBef>
            </a:pPr>
            <a:r>
              <a:rPr dirty="0" sz="3450" spc="500">
                <a:solidFill>
                  <a:srgbClr val="F7FBFB"/>
                </a:solidFill>
                <a:latin typeface="Arial"/>
                <a:cs typeface="Arial"/>
                <a:hlinkClick r:id="rId4"/>
              </a:rPr>
              <a:t>www.</a:t>
            </a:r>
            <a:r>
              <a:rPr dirty="0" sz="3450" spc="-665">
                <a:solidFill>
                  <a:srgbClr val="F7FBFB"/>
                </a:solidFill>
                <a:latin typeface="Arial"/>
                <a:cs typeface="Arial"/>
                <a:hlinkClick r:id="rId4"/>
              </a:rPr>
              <a:t> </a:t>
            </a:r>
            <a:r>
              <a:rPr dirty="0" sz="3450" spc="400">
                <a:solidFill>
                  <a:srgbClr val="F7FBFB"/>
                </a:solidFill>
                <a:latin typeface="Arial"/>
                <a:cs typeface="Arial"/>
              </a:rPr>
              <a:t>penta</a:t>
            </a:r>
            <a:r>
              <a:rPr dirty="0" sz="3450" spc="-515">
                <a:solidFill>
                  <a:srgbClr val="F7FBFB"/>
                </a:solidFill>
                <a:latin typeface="Arial"/>
                <a:cs typeface="Arial"/>
              </a:rPr>
              <a:t> </a:t>
            </a:r>
            <a:r>
              <a:rPr dirty="0" sz="3450" spc="400">
                <a:solidFill>
                  <a:srgbClr val="F7FBFB"/>
                </a:solidFill>
                <a:latin typeface="Arial"/>
                <a:cs typeface="Arial"/>
              </a:rPr>
              <a:t>p2pfo</a:t>
            </a:r>
            <a:r>
              <a:rPr dirty="0" sz="3450" spc="-430">
                <a:solidFill>
                  <a:srgbClr val="F7FBFB"/>
                </a:solidFill>
                <a:latin typeface="Arial"/>
                <a:cs typeface="Arial"/>
              </a:rPr>
              <a:t> </a:t>
            </a:r>
            <a:r>
              <a:rPr dirty="0" sz="3450" spc="445">
                <a:solidFill>
                  <a:srgbClr val="F7FBFB"/>
                </a:solidFill>
                <a:latin typeface="Arial"/>
                <a:cs typeface="Arial"/>
              </a:rPr>
              <a:t>rum.o</a:t>
            </a:r>
            <a:r>
              <a:rPr dirty="0" sz="3450" spc="-615">
                <a:solidFill>
                  <a:srgbClr val="F7FBFB"/>
                </a:solidFill>
                <a:latin typeface="Arial"/>
                <a:cs typeface="Arial"/>
              </a:rPr>
              <a:t> </a:t>
            </a:r>
            <a:r>
              <a:rPr dirty="0" sz="3450" spc="120">
                <a:solidFill>
                  <a:srgbClr val="F7FBFB"/>
                </a:solidFill>
                <a:latin typeface="Arial"/>
                <a:cs typeface="Arial"/>
              </a:rPr>
              <a:t>rg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277600"/>
            <a:chOff x="0" y="0"/>
            <a:chExt cx="20104100" cy="112776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2504024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523139"/>
              <a:ext cx="20104100" cy="873496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2653778" y="11248549"/>
              <a:ext cx="5516245" cy="19685"/>
            </a:xfrm>
            <a:custGeom>
              <a:avLst/>
              <a:gdLst/>
              <a:ahLst/>
              <a:cxnLst/>
              <a:rect l="l" t="t" r="r" b="b"/>
              <a:pathLst>
                <a:path w="5516244" h="19684">
                  <a:moveTo>
                    <a:pt x="4656895" y="19113"/>
                  </a:moveTo>
                  <a:lnTo>
                    <a:pt x="5515749" y="19113"/>
                  </a:lnTo>
                </a:path>
                <a:path w="5516244" h="19684">
                  <a:moveTo>
                    <a:pt x="0" y="0"/>
                  </a:moveTo>
                  <a:lnTo>
                    <a:pt x="1259652" y="0"/>
                  </a:lnTo>
                </a:path>
              </a:pathLst>
            </a:custGeom>
            <a:ln w="19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8819062" y="5062118"/>
            <a:ext cx="18161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2100" spc="-204">
                <a:solidFill>
                  <a:srgbClr val="A09C6D"/>
                </a:solidFill>
                <a:uFill>
                  <a:solidFill>
                    <a:srgbClr val="463F28"/>
                  </a:solidFill>
                </a:uFill>
                <a:latin typeface="Times New Roman"/>
                <a:cs typeface="Times New Roman"/>
              </a:rPr>
              <a:t>,..</a:t>
            </a:r>
            <a:r>
              <a:rPr dirty="0" u="heavy" sz="2100" spc="-204">
                <a:solidFill>
                  <a:srgbClr val="463F28"/>
                </a:solidFill>
                <a:uFill>
                  <a:solidFill>
                    <a:srgbClr val="463F28"/>
                  </a:solidFill>
                </a:uFill>
                <a:latin typeface="Times New Roman"/>
                <a:cs typeface="Times New Roman"/>
              </a:rPr>
              <a:t>.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656248" y="6661300"/>
            <a:ext cx="1089660" cy="6756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50" spc="-165">
                <a:solidFill>
                  <a:srgbClr val="151316"/>
                </a:solidFill>
                <a:latin typeface="Arial"/>
                <a:cs typeface="Arial"/>
              </a:rPr>
              <a:t>·</a:t>
            </a:r>
            <a:r>
              <a:rPr dirty="0" sz="4250" spc="-165">
                <a:solidFill>
                  <a:srgbClr val="858967"/>
                </a:solidFill>
                <a:latin typeface="Arial"/>
                <a:cs typeface="Arial"/>
              </a:rPr>
              <a:t>--</a:t>
            </a:r>
            <a:r>
              <a:rPr dirty="0" sz="4250" spc="-440">
                <a:solidFill>
                  <a:srgbClr val="858967"/>
                </a:solidFill>
                <a:latin typeface="Arial"/>
                <a:cs typeface="Arial"/>
              </a:rPr>
              <a:t> </a:t>
            </a:r>
            <a:r>
              <a:rPr dirty="0" sz="4250" spc="-345">
                <a:solidFill>
                  <a:srgbClr val="858967"/>
                </a:solidFill>
                <a:latin typeface="Arial"/>
                <a:cs typeface="Arial"/>
              </a:rPr>
              <a:t>J1</a:t>
            </a:r>
            <a:endParaRPr sz="42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136306" y="8569485"/>
            <a:ext cx="223520" cy="4616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50" spc="-50">
                <a:solidFill>
                  <a:srgbClr val="565248"/>
                </a:solidFill>
                <a:latin typeface="Arial"/>
                <a:cs typeface="Arial"/>
              </a:rPr>
              <a:t>1</a:t>
            </a:r>
            <a:endParaRPr sz="2850">
              <a:latin typeface="Arial"/>
              <a:cs typeface="Arial"/>
            </a:endParaRPr>
          </a:p>
        </p:txBody>
      </p:sp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2404790" y="2523138"/>
          <a:ext cx="6336665" cy="68021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9625"/>
                <a:gridCol w="2910840"/>
              </a:tblGrid>
              <a:tr h="4203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57150">
                      <a:solidFill>
                        <a:srgbClr val="000000"/>
                      </a:solidFill>
                      <a:prstDash val="solid"/>
                    </a:lnR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9415">
                        <a:lnSpc>
                          <a:spcPts val="2860"/>
                        </a:lnSpc>
                      </a:pPr>
                      <a:r>
                        <a:rPr dirty="0" sz="3000" spc="16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25</a:t>
                      </a:r>
                      <a:r>
                        <a:rPr dirty="0" sz="3000" spc="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6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PAIR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57150">
                      <a:solidFill>
                        <a:srgbClr val="000000"/>
                      </a:solidFill>
                      <a:prstDash val="solid"/>
                    </a:lnL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92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300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SUPER</a:t>
                      </a:r>
                      <a:r>
                        <a:rPr dirty="0" sz="3000" spc="13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-2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STAR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20320"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3225">
                        <a:lnSpc>
                          <a:spcPct val="100000"/>
                        </a:lnSpc>
                        <a:spcBef>
                          <a:spcPts val="610"/>
                        </a:spcBef>
                        <a:tabLst>
                          <a:tab pos="1029335" algn="l"/>
                        </a:tabLst>
                      </a:pPr>
                      <a:r>
                        <a:rPr dirty="0" sz="3000" spc="-2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50</a:t>
                      </a:r>
                      <a:r>
                        <a:rPr dirty="0" sz="300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3000" spc="6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PAIR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77470">
                    <a:lnL w="5715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92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3000" spc="-1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SILVER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20320"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8935">
                        <a:lnSpc>
                          <a:spcPct val="100000"/>
                        </a:lnSpc>
                        <a:spcBef>
                          <a:spcPts val="610"/>
                        </a:spcBef>
                        <a:tabLst>
                          <a:tab pos="1277620" algn="l"/>
                        </a:tabLst>
                      </a:pPr>
                      <a:r>
                        <a:rPr dirty="0" sz="3000" spc="-2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100</a:t>
                      </a:r>
                      <a:r>
                        <a:rPr dirty="0" sz="300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3000" spc="6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PAIR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77470">
                    <a:lnL w="5715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92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3000" spc="12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GOLD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20320"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9415">
                        <a:lnSpc>
                          <a:spcPct val="100000"/>
                        </a:lnSpc>
                        <a:spcBef>
                          <a:spcPts val="610"/>
                        </a:spcBef>
                        <a:tabLst>
                          <a:tab pos="1258570" algn="l"/>
                        </a:tabLst>
                      </a:pPr>
                      <a:r>
                        <a:rPr dirty="0" sz="3000" spc="8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250</a:t>
                      </a:r>
                      <a:r>
                        <a:rPr dirty="0" sz="300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3000" spc="4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PAIR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77470">
                    <a:lnL w="5715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78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3000" spc="17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PLATINUM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20320"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3225">
                        <a:lnSpc>
                          <a:spcPct val="100000"/>
                        </a:lnSpc>
                        <a:spcBef>
                          <a:spcPts val="610"/>
                        </a:spcBef>
                        <a:tabLst>
                          <a:tab pos="1306195" algn="l"/>
                        </a:tabLst>
                      </a:pPr>
                      <a:r>
                        <a:rPr dirty="0" sz="3000" spc="13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500</a:t>
                      </a:r>
                      <a:r>
                        <a:rPr dirty="0" sz="300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3000" spc="6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PAIR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77470">
                    <a:lnL w="5715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5620">
                <a:tc>
                  <a:txBody>
                    <a:bodyPr/>
                    <a:lstStyle/>
                    <a:p>
                      <a:pPr>
                        <a:lnSpc>
                          <a:spcPts val="3085"/>
                        </a:lnSpc>
                      </a:pPr>
                      <a:r>
                        <a:rPr dirty="0" sz="3000" spc="5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RUBY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8935">
                        <a:lnSpc>
                          <a:spcPts val="3535"/>
                        </a:lnSpc>
                      </a:pPr>
                      <a:r>
                        <a:rPr dirty="0" sz="3000" spc="49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1000</a:t>
                      </a:r>
                      <a:r>
                        <a:rPr dirty="0" sz="3000" spc="-12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6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PAIR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571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92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3000" spc="7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SAPPHIRE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10795"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94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3000" spc="42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2000</a:t>
                      </a:r>
                      <a:r>
                        <a:rPr dirty="0" sz="3000" spc="7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6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PAIR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L w="5715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591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3000" spc="4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PEARL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20320"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322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3000" spc="459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5000</a:t>
                      </a:r>
                      <a:r>
                        <a:rPr dirty="0" sz="3000" spc="-2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6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PAIR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L w="5715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5145">
                <a:tc>
                  <a:txBody>
                    <a:bodyPr/>
                    <a:lstStyle/>
                    <a:p>
                      <a:pPr>
                        <a:lnSpc>
                          <a:spcPts val="3235"/>
                        </a:lnSpc>
                      </a:pPr>
                      <a:r>
                        <a:rPr dirty="0" sz="3000" spc="8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EMERALD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893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3000" spc="49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10000</a:t>
                      </a:r>
                      <a:r>
                        <a:rPr dirty="0" sz="3000" spc="-1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6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PAIR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5715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01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3000" spc="22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DIAMOND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10795">
                    <a:lnR w="9525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941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3000" spc="39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25000</a:t>
                      </a:r>
                      <a:r>
                        <a:rPr dirty="0" sz="300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6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PAIR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L w="9525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92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3000" spc="7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D.</a:t>
                      </a:r>
                      <a:r>
                        <a:rPr dirty="0" sz="3000" spc="7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22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DIAMOND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322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3000" spc="47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50000</a:t>
                      </a:r>
                      <a:r>
                        <a:rPr dirty="0" sz="3000" spc="1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6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PAIR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58419">
                    <a:lnL w="9525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9420">
                <a:tc>
                  <a:txBody>
                    <a:bodyPr/>
                    <a:lstStyle/>
                    <a:p>
                      <a:pPr>
                        <a:lnSpc>
                          <a:spcPts val="3350"/>
                        </a:lnSpc>
                        <a:spcBef>
                          <a:spcPts val="10"/>
                        </a:spcBef>
                      </a:pPr>
                      <a:r>
                        <a:rPr dirty="0" sz="3000" spc="7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CROWN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68935">
                        <a:lnSpc>
                          <a:spcPts val="2900"/>
                        </a:lnSpc>
                        <a:spcBef>
                          <a:spcPts val="459"/>
                        </a:spcBef>
                      </a:pPr>
                      <a:r>
                        <a:rPr dirty="0" sz="3000" spc="6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3000" spc="165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13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LAC</a:t>
                      </a:r>
                      <a:r>
                        <a:rPr dirty="0" sz="3000" spc="-4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000" spc="60">
                          <a:solidFill>
                            <a:srgbClr val="030103"/>
                          </a:solidFill>
                          <a:latin typeface="Arial"/>
                          <a:cs typeface="Arial"/>
                        </a:rPr>
                        <a:t>PAIR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B="0" marT="58419">
                    <a:lnL w="9525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7653" y="995587"/>
            <a:ext cx="2109470" cy="826135"/>
          </a:xfrm>
          <a:prstGeom prst="rect"/>
          <a:solidFill>
            <a:srgbClr val="0A0A0C"/>
          </a:solidFill>
        </p:spPr>
        <p:txBody>
          <a:bodyPr wrap="square" lIns="0" tIns="2603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4"/>
              </a:spcBef>
            </a:pPr>
            <a:r>
              <a:rPr dirty="0" sz="4750" spc="600">
                <a:solidFill>
                  <a:srgbClr val="F9FBFB"/>
                </a:solidFill>
              </a:rPr>
              <a:t>WHAT</a:t>
            </a:r>
            <a:endParaRPr sz="4750"/>
          </a:p>
        </p:txBody>
      </p:sp>
      <p:sp>
        <p:nvSpPr>
          <p:cNvPr id="3" name="object 3" descr=""/>
          <p:cNvSpPr/>
          <p:nvPr/>
        </p:nvSpPr>
        <p:spPr>
          <a:xfrm>
            <a:off x="4295193" y="995587"/>
            <a:ext cx="2915285" cy="826135"/>
          </a:xfrm>
          <a:custGeom>
            <a:avLst/>
            <a:gdLst/>
            <a:ahLst/>
            <a:cxnLst/>
            <a:rect l="l" t="t" r="r" b="b"/>
            <a:pathLst>
              <a:path w="2915284" h="826135">
                <a:moveTo>
                  <a:pt x="2914819" y="825741"/>
                </a:moveTo>
                <a:lnTo>
                  <a:pt x="0" y="825741"/>
                </a:lnTo>
                <a:lnTo>
                  <a:pt x="0" y="0"/>
                </a:lnTo>
                <a:lnTo>
                  <a:pt x="2914819" y="0"/>
                </a:lnTo>
                <a:lnTo>
                  <a:pt x="2914819" y="825741"/>
                </a:lnTo>
                <a:close/>
              </a:path>
            </a:pathLst>
          </a:custGeom>
          <a:solidFill>
            <a:srgbClr val="0A0A0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2416256" y="995587"/>
            <a:ext cx="610870" cy="826135"/>
          </a:xfrm>
          <a:custGeom>
            <a:avLst/>
            <a:gdLst/>
            <a:ahLst/>
            <a:cxnLst/>
            <a:rect l="l" t="t" r="r" b="b"/>
            <a:pathLst>
              <a:path w="610869" h="826135">
                <a:moveTo>
                  <a:pt x="610740" y="825741"/>
                </a:moveTo>
                <a:lnTo>
                  <a:pt x="0" y="825741"/>
                </a:lnTo>
                <a:lnTo>
                  <a:pt x="0" y="0"/>
                </a:lnTo>
                <a:lnTo>
                  <a:pt x="610740" y="0"/>
                </a:lnTo>
                <a:lnTo>
                  <a:pt x="610740" y="825741"/>
                </a:lnTo>
                <a:close/>
              </a:path>
            </a:pathLst>
          </a:custGeom>
          <a:solidFill>
            <a:srgbClr val="0A0A0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4282492" y="1006826"/>
            <a:ext cx="3038475" cy="7518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750" spc="575">
                <a:solidFill>
                  <a:srgbClr val="F9FBFB"/>
                </a:solidFill>
                <a:latin typeface="Arial"/>
                <a:cs typeface="Arial"/>
              </a:rPr>
              <a:t>ARE</a:t>
            </a:r>
            <a:r>
              <a:rPr dirty="0" sz="4750" spc="-350">
                <a:solidFill>
                  <a:srgbClr val="F9FBFB"/>
                </a:solidFill>
                <a:latin typeface="Arial"/>
                <a:cs typeface="Arial"/>
              </a:rPr>
              <a:t> </a:t>
            </a:r>
            <a:r>
              <a:rPr dirty="0" sz="4750" spc="530">
                <a:solidFill>
                  <a:srgbClr val="F9FBFB"/>
                </a:solidFill>
                <a:latin typeface="Arial"/>
                <a:cs typeface="Arial"/>
              </a:rPr>
              <a:t>THE</a:t>
            </a:r>
            <a:endParaRPr sz="47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463409" y="995587"/>
            <a:ext cx="4714240" cy="826135"/>
          </a:xfrm>
          <a:prstGeom prst="rect">
            <a:avLst/>
          </a:prstGeom>
          <a:solidFill>
            <a:srgbClr val="1C1816"/>
          </a:solidFill>
        </p:spPr>
        <p:txBody>
          <a:bodyPr wrap="square" lIns="0" tIns="2603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4"/>
              </a:spcBef>
            </a:pPr>
            <a:r>
              <a:rPr dirty="0" sz="4750" spc="400">
                <a:solidFill>
                  <a:srgbClr val="F9FBFB"/>
                </a:solidFill>
                <a:latin typeface="Arial"/>
                <a:cs typeface="Arial"/>
              </a:rPr>
              <a:t>ADVANTAGES</a:t>
            </a:r>
            <a:endParaRPr sz="47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403553" y="1006826"/>
            <a:ext cx="5052060" cy="7518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966469" algn="l"/>
              </a:tabLst>
            </a:pPr>
            <a:r>
              <a:rPr dirty="0" sz="4750" spc="280">
                <a:solidFill>
                  <a:srgbClr val="F9FBFB"/>
                </a:solidFill>
                <a:latin typeface="Arial"/>
                <a:cs typeface="Arial"/>
              </a:rPr>
              <a:t>IN</a:t>
            </a:r>
            <a:r>
              <a:rPr dirty="0" sz="4750">
                <a:solidFill>
                  <a:srgbClr val="F9FBFB"/>
                </a:solidFill>
                <a:latin typeface="Arial"/>
                <a:cs typeface="Arial"/>
              </a:rPr>
              <a:t>	</a:t>
            </a:r>
            <a:r>
              <a:rPr dirty="0" sz="4750" spc="380">
                <a:solidFill>
                  <a:srgbClr val="F6C113"/>
                </a:solidFill>
                <a:latin typeface="Arial"/>
                <a:cs typeface="Arial"/>
              </a:rPr>
              <a:t>P2P</a:t>
            </a:r>
            <a:r>
              <a:rPr dirty="0" sz="4750" spc="530">
                <a:solidFill>
                  <a:srgbClr val="F6C113"/>
                </a:solidFill>
                <a:latin typeface="Arial"/>
                <a:cs typeface="Arial"/>
              </a:rPr>
              <a:t> </a:t>
            </a:r>
            <a:r>
              <a:rPr dirty="0" sz="4750" spc="509">
                <a:solidFill>
                  <a:srgbClr val="F6C113"/>
                </a:solidFill>
                <a:latin typeface="Arial"/>
                <a:cs typeface="Arial"/>
              </a:rPr>
              <a:t>FORUM</a:t>
            </a:r>
            <a:endParaRPr sz="475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4293886" y="1750578"/>
            <a:ext cx="1870710" cy="826135"/>
          </a:xfrm>
          <a:custGeom>
            <a:avLst/>
            <a:gdLst/>
            <a:ahLst/>
            <a:cxnLst/>
            <a:rect l="l" t="t" r="r" b="b"/>
            <a:pathLst>
              <a:path w="1870710" h="826135">
                <a:moveTo>
                  <a:pt x="1870392" y="825741"/>
                </a:moveTo>
                <a:lnTo>
                  <a:pt x="0" y="825741"/>
                </a:lnTo>
                <a:lnTo>
                  <a:pt x="0" y="0"/>
                </a:lnTo>
                <a:lnTo>
                  <a:pt x="1870392" y="0"/>
                </a:lnTo>
                <a:lnTo>
                  <a:pt x="1870392" y="825741"/>
                </a:lnTo>
                <a:close/>
              </a:path>
            </a:pathLst>
          </a:custGeom>
          <a:solidFill>
            <a:srgbClr val="1C18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4736288" y="1750578"/>
            <a:ext cx="314960" cy="826135"/>
          </a:xfrm>
          <a:custGeom>
            <a:avLst/>
            <a:gdLst/>
            <a:ahLst/>
            <a:cxnLst/>
            <a:rect l="l" t="t" r="r" b="b"/>
            <a:pathLst>
              <a:path w="314959" h="826135">
                <a:moveTo>
                  <a:pt x="314913" y="825741"/>
                </a:moveTo>
                <a:lnTo>
                  <a:pt x="0" y="825741"/>
                </a:lnTo>
                <a:lnTo>
                  <a:pt x="0" y="0"/>
                </a:lnTo>
                <a:lnTo>
                  <a:pt x="314913" y="0"/>
                </a:lnTo>
                <a:lnTo>
                  <a:pt x="314913" y="825741"/>
                </a:lnTo>
                <a:close/>
              </a:path>
            </a:pathLst>
          </a:custGeom>
          <a:solidFill>
            <a:srgbClr val="0A0A0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4293886" y="1821328"/>
            <a:ext cx="1896110" cy="755015"/>
          </a:xfrm>
          <a:prstGeom prst="rect">
            <a:avLst/>
          </a:prstGeom>
          <a:solidFill>
            <a:srgbClr val="1C1816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5345"/>
              </a:lnSpc>
            </a:pPr>
            <a:r>
              <a:rPr dirty="0" sz="4750" spc="310">
                <a:solidFill>
                  <a:srgbClr val="F9FBFB"/>
                </a:solidFill>
                <a:latin typeface="Arial"/>
                <a:cs typeface="Arial"/>
              </a:rPr>
              <a:t>OVER</a:t>
            </a:r>
            <a:endParaRPr sz="47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405257" y="1761817"/>
            <a:ext cx="8717280" cy="7518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925060" algn="l"/>
              </a:tabLst>
            </a:pPr>
            <a:r>
              <a:rPr dirty="0" sz="4750" spc="440">
                <a:solidFill>
                  <a:srgbClr val="F6C113"/>
                </a:solidFill>
                <a:latin typeface="Arial"/>
                <a:cs typeface="Arial"/>
              </a:rPr>
              <a:t>TRADITIONAL</a:t>
            </a:r>
            <a:r>
              <a:rPr dirty="0" sz="4750">
                <a:solidFill>
                  <a:srgbClr val="F6C113"/>
                </a:solidFill>
                <a:latin typeface="Arial"/>
                <a:cs typeface="Arial"/>
              </a:rPr>
              <a:t>	</a:t>
            </a:r>
            <a:r>
              <a:rPr dirty="0" sz="4750" spc="320">
                <a:solidFill>
                  <a:srgbClr val="F6C113"/>
                </a:solidFill>
                <a:latin typeface="Arial"/>
                <a:cs typeface="Arial"/>
              </a:rPr>
              <a:t>BUSINESS</a:t>
            </a:r>
            <a:r>
              <a:rPr dirty="0" sz="4750" spc="320">
                <a:solidFill>
                  <a:srgbClr val="F9FBFB"/>
                </a:solidFill>
                <a:latin typeface="Arial"/>
                <a:cs typeface="Arial"/>
              </a:rPr>
              <a:t>?</a:t>
            </a:r>
            <a:endParaRPr sz="47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693110" y="3536208"/>
            <a:ext cx="6850380" cy="6756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50" spc="100" b="1">
                <a:solidFill>
                  <a:srgbClr val="F6C113"/>
                </a:solidFill>
                <a:latin typeface="Arial"/>
                <a:cs typeface="Arial"/>
              </a:rPr>
              <a:t>TRADITIONAL</a:t>
            </a:r>
            <a:r>
              <a:rPr dirty="0" sz="4250" spc="405" b="1">
                <a:solidFill>
                  <a:srgbClr val="F6C113"/>
                </a:solidFill>
                <a:latin typeface="Arial"/>
                <a:cs typeface="Arial"/>
              </a:rPr>
              <a:t> </a:t>
            </a:r>
            <a:r>
              <a:rPr dirty="0" sz="4250" spc="-10" b="1">
                <a:solidFill>
                  <a:srgbClr val="F6C113"/>
                </a:solidFill>
                <a:latin typeface="Arial"/>
                <a:cs typeface="Arial"/>
              </a:rPr>
              <a:t>BUSINESS</a:t>
            </a:r>
            <a:endParaRPr sz="42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2038573" y="3545765"/>
            <a:ext cx="6076315" cy="147891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50" b="1">
                <a:solidFill>
                  <a:srgbClr val="F6C113"/>
                </a:solidFill>
                <a:latin typeface="Arial"/>
                <a:cs typeface="Arial"/>
              </a:rPr>
              <a:t>PENTA</a:t>
            </a:r>
            <a:r>
              <a:rPr dirty="0" sz="4250" spc="165" b="1">
                <a:solidFill>
                  <a:srgbClr val="F6C113"/>
                </a:solidFill>
                <a:latin typeface="Arial"/>
                <a:cs typeface="Arial"/>
              </a:rPr>
              <a:t> </a:t>
            </a:r>
            <a:r>
              <a:rPr dirty="0" sz="4250" spc="180" b="1">
                <a:solidFill>
                  <a:srgbClr val="F6C113"/>
                </a:solidFill>
                <a:latin typeface="Arial"/>
                <a:cs typeface="Arial"/>
              </a:rPr>
              <a:t>P2P</a:t>
            </a:r>
            <a:r>
              <a:rPr dirty="0" sz="4250" spc="-100" b="1">
                <a:solidFill>
                  <a:srgbClr val="F6C113"/>
                </a:solidFill>
                <a:latin typeface="Arial"/>
                <a:cs typeface="Arial"/>
              </a:rPr>
              <a:t> </a:t>
            </a:r>
            <a:r>
              <a:rPr dirty="0" sz="4250" spc="-10" b="1">
                <a:solidFill>
                  <a:srgbClr val="F6C113"/>
                </a:solidFill>
                <a:latin typeface="Arial"/>
                <a:cs typeface="Arial"/>
              </a:rPr>
              <a:t>BUSINESS</a:t>
            </a:r>
            <a:endParaRPr sz="4250">
              <a:latin typeface="Arial"/>
              <a:cs typeface="Arial"/>
            </a:endParaRPr>
          </a:p>
          <a:p>
            <a:pPr marL="661670">
              <a:lnSpc>
                <a:spcPct val="100000"/>
              </a:lnSpc>
              <a:spcBef>
                <a:spcPts val="2545"/>
              </a:spcBef>
            </a:pPr>
            <a:r>
              <a:rPr dirty="0" sz="3150" b="1">
                <a:solidFill>
                  <a:srgbClr val="070305"/>
                </a:solidFill>
                <a:latin typeface="Arial"/>
                <a:cs typeface="Arial"/>
              </a:rPr>
              <a:t>NO</a:t>
            </a:r>
            <a:r>
              <a:rPr dirty="0" sz="3150" spc="445" b="1">
                <a:solidFill>
                  <a:srgbClr val="070305"/>
                </a:solidFill>
                <a:latin typeface="Arial"/>
                <a:cs typeface="Arial"/>
              </a:rPr>
              <a:t> </a:t>
            </a:r>
            <a:r>
              <a:rPr dirty="0" sz="3150" spc="85" b="1">
                <a:solidFill>
                  <a:srgbClr val="070305"/>
                </a:solidFill>
                <a:latin typeface="Arial"/>
                <a:cs typeface="Arial"/>
              </a:rPr>
              <a:t>HUGE</a:t>
            </a:r>
            <a:r>
              <a:rPr dirty="0" sz="3150" spc="-80" b="1">
                <a:solidFill>
                  <a:srgbClr val="070305"/>
                </a:solidFill>
                <a:latin typeface="Arial"/>
                <a:cs typeface="Arial"/>
              </a:rPr>
              <a:t> </a:t>
            </a:r>
            <a:r>
              <a:rPr dirty="0" sz="3150" spc="105" b="1">
                <a:solidFill>
                  <a:srgbClr val="070305"/>
                </a:solidFill>
                <a:latin typeface="Arial"/>
                <a:cs typeface="Arial"/>
              </a:rPr>
              <a:t>INVESTMENTS</a:t>
            </a:r>
            <a:endParaRPr sz="31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3424958" y="5702428"/>
            <a:ext cx="4036695" cy="41294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R="89535">
              <a:lnSpc>
                <a:spcPct val="100000"/>
              </a:lnSpc>
              <a:spcBef>
                <a:spcPts val="110"/>
              </a:spcBef>
            </a:pPr>
            <a:r>
              <a:rPr dirty="0" sz="3150" spc="135" b="1">
                <a:solidFill>
                  <a:srgbClr val="070305"/>
                </a:solidFill>
                <a:latin typeface="Arial"/>
                <a:cs typeface="Arial"/>
              </a:rPr>
              <a:t>NO</a:t>
            </a:r>
            <a:r>
              <a:rPr dirty="0" sz="3150" spc="204" b="1">
                <a:solidFill>
                  <a:srgbClr val="070305"/>
                </a:solidFill>
                <a:latin typeface="Arial"/>
                <a:cs typeface="Arial"/>
              </a:rPr>
              <a:t> </a:t>
            </a:r>
            <a:r>
              <a:rPr dirty="0" sz="3150" spc="50" b="1">
                <a:solidFill>
                  <a:srgbClr val="070305"/>
                </a:solidFill>
                <a:latin typeface="Arial"/>
                <a:cs typeface="Arial"/>
              </a:rPr>
              <a:t>RISK</a:t>
            </a:r>
            <a:r>
              <a:rPr dirty="0" sz="3150" spc="10" b="1">
                <a:solidFill>
                  <a:srgbClr val="070305"/>
                </a:solidFill>
                <a:latin typeface="Arial"/>
                <a:cs typeface="Arial"/>
              </a:rPr>
              <a:t> </a:t>
            </a:r>
            <a:r>
              <a:rPr dirty="0" sz="3150" spc="185" b="1">
                <a:solidFill>
                  <a:srgbClr val="070305"/>
                </a:solidFill>
                <a:latin typeface="Arial"/>
                <a:cs typeface="Arial"/>
              </a:rPr>
              <a:t>AT</a:t>
            </a:r>
            <a:r>
              <a:rPr dirty="0" sz="3150" spc="-120" b="1">
                <a:solidFill>
                  <a:srgbClr val="070305"/>
                </a:solidFill>
                <a:latin typeface="Arial"/>
                <a:cs typeface="Arial"/>
              </a:rPr>
              <a:t> </a:t>
            </a:r>
            <a:r>
              <a:rPr dirty="0" sz="3150" spc="-25" b="1">
                <a:solidFill>
                  <a:srgbClr val="070305"/>
                </a:solidFill>
                <a:latin typeface="Arial"/>
                <a:cs typeface="Arial"/>
              </a:rPr>
              <a:t>ALL</a:t>
            </a:r>
            <a:endParaRPr sz="3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25"/>
              </a:spcBef>
            </a:pPr>
            <a:endParaRPr sz="3150">
              <a:latin typeface="Arial"/>
              <a:cs typeface="Arial"/>
            </a:endParaRPr>
          </a:p>
          <a:p>
            <a:pPr algn="ctr" marR="5080">
              <a:lnSpc>
                <a:spcPct val="100000"/>
              </a:lnSpc>
            </a:pPr>
            <a:r>
              <a:rPr dirty="0" sz="3150" spc="60" b="1">
                <a:solidFill>
                  <a:srgbClr val="070305"/>
                </a:solidFill>
                <a:latin typeface="Arial"/>
                <a:cs typeface="Arial"/>
              </a:rPr>
              <a:t>SUPPORT</a:t>
            </a:r>
            <a:r>
              <a:rPr dirty="0" sz="3150" spc="110" b="1">
                <a:solidFill>
                  <a:srgbClr val="070305"/>
                </a:solidFill>
                <a:latin typeface="Arial"/>
                <a:cs typeface="Arial"/>
              </a:rPr>
              <a:t> </a:t>
            </a:r>
            <a:r>
              <a:rPr dirty="0" sz="3150" spc="95" b="1">
                <a:solidFill>
                  <a:srgbClr val="070305"/>
                </a:solidFill>
                <a:latin typeface="Arial"/>
                <a:cs typeface="Arial"/>
              </a:rPr>
              <a:t>SYSTEM</a:t>
            </a:r>
            <a:endParaRPr sz="3150">
              <a:latin typeface="Arial"/>
              <a:cs typeface="Arial"/>
            </a:endParaRPr>
          </a:p>
          <a:p>
            <a:pPr algn="ctr" marL="12700" marR="5080">
              <a:lnSpc>
                <a:spcPct val="256800"/>
              </a:lnSpc>
              <a:spcBef>
                <a:spcPts val="80"/>
              </a:spcBef>
            </a:pPr>
            <a:r>
              <a:rPr dirty="0" sz="3150" spc="165" b="1">
                <a:solidFill>
                  <a:srgbClr val="070305"/>
                </a:solidFill>
                <a:latin typeface="Arial"/>
                <a:cs typeface="Arial"/>
              </a:rPr>
              <a:t>IT'S</a:t>
            </a:r>
            <a:r>
              <a:rPr dirty="0" sz="3150" spc="-150" b="1">
                <a:solidFill>
                  <a:srgbClr val="070305"/>
                </a:solidFill>
                <a:latin typeface="Arial"/>
                <a:cs typeface="Arial"/>
              </a:rPr>
              <a:t> </a:t>
            </a:r>
            <a:r>
              <a:rPr dirty="0" sz="3150" spc="270" b="1">
                <a:solidFill>
                  <a:srgbClr val="070305"/>
                </a:solidFill>
                <a:latin typeface="Arial"/>
                <a:cs typeface="Arial"/>
              </a:rPr>
              <a:t>A</a:t>
            </a:r>
            <a:r>
              <a:rPr dirty="0" sz="3150" spc="-190" b="1">
                <a:solidFill>
                  <a:srgbClr val="070305"/>
                </a:solidFill>
                <a:latin typeface="Arial"/>
                <a:cs typeface="Arial"/>
              </a:rPr>
              <a:t> </a:t>
            </a:r>
            <a:r>
              <a:rPr dirty="0" sz="3150" spc="175" b="1">
                <a:solidFill>
                  <a:srgbClr val="070305"/>
                </a:solidFill>
                <a:latin typeface="Arial"/>
                <a:cs typeface="Arial"/>
              </a:rPr>
              <a:t>TEAM</a:t>
            </a:r>
            <a:r>
              <a:rPr dirty="0" sz="3150" spc="-20" b="1">
                <a:solidFill>
                  <a:srgbClr val="070305"/>
                </a:solidFill>
                <a:latin typeface="Arial"/>
                <a:cs typeface="Arial"/>
              </a:rPr>
              <a:t> </a:t>
            </a:r>
            <a:r>
              <a:rPr dirty="0" sz="3150" spc="170" b="1">
                <a:solidFill>
                  <a:srgbClr val="070305"/>
                </a:solidFill>
                <a:latin typeface="Arial"/>
                <a:cs typeface="Arial"/>
              </a:rPr>
              <a:t>WORK </a:t>
            </a:r>
            <a:r>
              <a:rPr dirty="0" sz="3150" spc="90" b="1">
                <a:solidFill>
                  <a:srgbClr val="070305"/>
                </a:solidFill>
                <a:latin typeface="Arial"/>
                <a:cs typeface="Arial"/>
              </a:rPr>
              <a:t>PASSIVE</a:t>
            </a:r>
            <a:r>
              <a:rPr dirty="0" sz="3150" spc="-10" b="1">
                <a:solidFill>
                  <a:srgbClr val="070305"/>
                </a:solidFill>
                <a:latin typeface="Arial"/>
                <a:cs typeface="Arial"/>
              </a:rPr>
              <a:t> </a:t>
            </a:r>
            <a:r>
              <a:rPr dirty="0" sz="3150" spc="195" b="1">
                <a:solidFill>
                  <a:srgbClr val="070305"/>
                </a:solidFill>
                <a:latin typeface="Arial"/>
                <a:cs typeface="Arial"/>
              </a:rPr>
              <a:t>INCOME</a:t>
            </a:r>
            <a:endParaRPr sz="3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097243" cy="1130588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097243" cy="1130588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FBF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2025-05-26T15:04:53Z</dcterms:created>
  <dcterms:modified xsi:type="dcterms:W3CDTF">2025-05-26T15:04:53Z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2025-02-03T00:00:00Z</vt:filetime>
  </property>
  <property fmtid="{D5CDD505-2E9C-101B-9397-08002B2CF9AE}" pid="3" name="LastSaved">
    <vt:filetime>2025-02-03T00:00:00Z</vt:filetime>
  </property>
</Properties>
</file>